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7" r:id="rId3"/>
    <p:sldId id="303" r:id="rId4"/>
    <p:sldId id="304" r:id="rId5"/>
    <p:sldId id="305" r:id="rId6"/>
    <p:sldId id="306" r:id="rId7"/>
    <p:sldId id="307" r:id="rId8"/>
    <p:sldId id="308" r:id="rId9"/>
    <p:sldId id="309" r:id="rId10"/>
    <p:sldId id="310" r:id="rId11"/>
    <p:sldId id="311" r:id="rId12"/>
    <p:sldId id="313" r:id="rId13"/>
    <p:sldId id="314" r:id="rId14"/>
    <p:sldId id="315" r:id="rId15"/>
    <p:sldId id="316" r:id="rId16"/>
    <p:sldId id="317" r:id="rId17"/>
    <p:sldId id="319" r:id="rId18"/>
    <p:sldId id="320" r:id="rId19"/>
    <p:sldId id="321" r:id="rId20"/>
    <p:sldId id="322" r:id="rId21"/>
    <p:sldId id="324" r:id="rId22"/>
    <p:sldId id="348" r:id="rId23"/>
    <p:sldId id="327" r:id="rId24"/>
    <p:sldId id="328" r:id="rId25"/>
    <p:sldId id="330" r:id="rId26"/>
    <p:sldId id="331" r:id="rId27"/>
    <p:sldId id="332" r:id="rId28"/>
    <p:sldId id="333" r:id="rId29"/>
    <p:sldId id="336" r:id="rId30"/>
    <p:sldId id="334" r:id="rId31"/>
    <p:sldId id="335" r:id="rId32"/>
    <p:sldId id="337" r:id="rId33"/>
    <p:sldId id="338" r:id="rId34"/>
    <p:sldId id="341" r:id="rId35"/>
    <p:sldId id="342" r:id="rId36"/>
    <p:sldId id="343" r:id="rId37"/>
    <p:sldId id="339" r:id="rId38"/>
    <p:sldId id="344" r:id="rId39"/>
    <p:sldId id="345" r:id="rId4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4"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A65AD6-4308-4BDF-BAF7-E0D886538F3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8518CEE-9B3A-4C15-8540-562CA564E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5C907B2-1CD5-4B39-8EDE-6947B0ADB4AD}"/>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5" name="מציין מיקום של כותרת תחתונה 4">
            <a:extLst>
              <a:ext uri="{FF2B5EF4-FFF2-40B4-BE49-F238E27FC236}">
                <a16:creationId xmlns:a16="http://schemas.microsoft.com/office/drawing/2014/main" id="{D9D5B4B2-FFC4-4015-9FA0-5A357EB7BF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277CBF-3DC4-47F8-A425-5EDC1D99FA27}"/>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49814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131455-147B-441A-9DFB-3B24D7BADA2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8EA9D4E-0CCE-4C01-936C-B4B77B080A29}"/>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CBD1075-8B27-4E81-A42A-959730E8EA4F}"/>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5" name="מציין מיקום של כותרת תחתונה 4">
            <a:extLst>
              <a:ext uri="{FF2B5EF4-FFF2-40B4-BE49-F238E27FC236}">
                <a16:creationId xmlns:a16="http://schemas.microsoft.com/office/drawing/2014/main" id="{40EDA98C-90ED-4693-98F5-EF09C464466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AFEABDD-E013-4BE9-AC40-CBF4F446DEF1}"/>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335574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5F59756-32A5-4C63-843B-A4E3523C09F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88639CC-BE1E-468B-B2B0-8C2B7929C2D5}"/>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5100E9B-874F-49D7-8EA5-C451E4065B9D}"/>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5" name="מציין מיקום של כותרת תחתונה 4">
            <a:extLst>
              <a:ext uri="{FF2B5EF4-FFF2-40B4-BE49-F238E27FC236}">
                <a16:creationId xmlns:a16="http://schemas.microsoft.com/office/drawing/2014/main" id="{A970999F-6856-4C4E-9BF7-5B00E7B4A1D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588057D-4679-4AE3-AA64-4D42F0E38736}"/>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429310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7C89EC-BFB3-4DF7-896A-BB497483713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56FEA8D-A416-4233-A91B-A51F48E52F47}"/>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3A7861B-5C1B-4881-BB5F-D75BEB6DFEB9}"/>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5" name="מציין מיקום של כותרת תחתונה 4">
            <a:extLst>
              <a:ext uri="{FF2B5EF4-FFF2-40B4-BE49-F238E27FC236}">
                <a16:creationId xmlns:a16="http://schemas.microsoft.com/office/drawing/2014/main" id="{39AF1439-DAF2-41A0-A7B7-5CBC13CDFDF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2537E7B-D234-4D89-A895-2E1640649D46}"/>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74637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601A0-ED4D-47B5-8311-C393D6E7449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91AC44F-266A-4856-9345-65E63DC3E9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7C96FBF8-06FC-4093-98A8-47E6FE3313F6}"/>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5" name="מציין מיקום של כותרת תחתונה 4">
            <a:extLst>
              <a:ext uri="{FF2B5EF4-FFF2-40B4-BE49-F238E27FC236}">
                <a16:creationId xmlns:a16="http://schemas.microsoft.com/office/drawing/2014/main" id="{E0FE2E41-58B0-42DA-8D3A-72278B8455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CC19955-C161-4AF2-AC3E-13ECF9FD794C}"/>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73013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01FB85-DCD7-42B3-AA3D-E04ADF73323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69EC0DF-E439-4AFF-B27B-B3FB854D7CDA}"/>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229E841-5990-4494-B581-B3BEBDF56FBF}"/>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C88D10A-7B4B-4C7A-B40F-2B90878CB2DC}"/>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6" name="מציין מיקום של כותרת תחתונה 5">
            <a:extLst>
              <a:ext uri="{FF2B5EF4-FFF2-40B4-BE49-F238E27FC236}">
                <a16:creationId xmlns:a16="http://schemas.microsoft.com/office/drawing/2014/main" id="{288E0C75-0896-4A64-A77C-435E2C38B90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A7435F1-EF32-4D29-9C50-DF5E19432D63}"/>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04632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7317EE-9F15-4B39-BD10-EE90A196DB7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0BC278B-0BAC-4428-BCDB-687EC83FD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AFD44974-914E-4BD4-896D-9F9D6E7D9259}"/>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F551FD5-1025-4D3F-B80A-5129373DA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83DCD50-97C8-455C-A3CA-B5D14051FFCD}"/>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D89C7EF-2091-4BA5-92B4-79FFBCB67EC7}"/>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8" name="מציין מיקום של כותרת תחתונה 7">
            <a:extLst>
              <a:ext uri="{FF2B5EF4-FFF2-40B4-BE49-F238E27FC236}">
                <a16:creationId xmlns:a16="http://schemas.microsoft.com/office/drawing/2014/main" id="{322C5BAA-4868-4D4F-9F08-FB265181996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E467DBE-8055-4CAC-8675-253F360CA049}"/>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32614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36B331-5C3D-4D16-8B3B-14699B05498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FB1ED71-BDFC-4F17-93E6-E20FB705AB59}"/>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4" name="מציין מיקום של כותרת תחתונה 3">
            <a:extLst>
              <a:ext uri="{FF2B5EF4-FFF2-40B4-BE49-F238E27FC236}">
                <a16:creationId xmlns:a16="http://schemas.microsoft.com/office/drawing/2014/main" id="{A0FBFFC4-8E15-4F51-BCBD-762ECB0F53D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7D24C9D-D030-4B75-B5E6-51CED952806D}"/>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42026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2047704-0CBD-42C6-8B3C-CECEE653570D}"/>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3" name="מציין מיקום של כותרת תחתונה 2">
            <a:extLst>
              <a:ext uri="{FF2B5EF4-FFF2-40B4-BE49-F238E27FC236}">
                <a16:creationId xmlns:a16="http://schemas.microsoft.com/office/drawing/2014/main" id="{ABA358D7-9F46-4907-911B-24D5959B844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597E1D5-996F-4877-8041-A08385498C02}"/>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20657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8560A1-DE6D-4529-8C0B-B495BDDB982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BAD7C2F-FAD3-46B9-BB53-CD4C70C66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143DBB7-3270-497C-B18D-358E9EF27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E6555E90-BBE2-4726-9E1F-AB7F4888F7D4}"/>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6" name="מציין מיקום של כותרת תחתונה 5">
            <a:extLst>
              <a:ext uri="{FF2B5EF4-FFF2-40B4-BE49-F238E27FC236}">
                <a16:creationId xmlns:a16="http://schemas.microsoft.com/office/drawing/2014/main" id="{501EA728-91D1-4B09-8F1B-B465D62CAC6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206A27-FCC8-4E15-A806-5D659A7A3214}"/>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43926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E8DE1A-C6AF-4F61-8412-E3BD0DC85A6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49B7627-81BE-4588-B93E-CBB5DD235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DAD818F-9575-494E-9DA7-F61804AAD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ADF4B760-9931-47C5-978C-C5004F59D453}"/>
              </a:ext>
            </a:extLst>
          </p:cNvPr>
          <p:cNvSpPr>
            <a:spLocks noGrp="1"/>
          </p:cNvSpPr>
          <p:nvPr>
            <p:ph type="dt" sz="half" idx="10"/>
          </p:nvPr>
        </p:nvSpPr>
        <p:spPr/>
        <p:txBody>
          <a:bodyPr/>
          <a:lstStyle/>
          <a:p>
            <a:fld id="{8F0BF72B-8340-4792-9CC6-C3DA9CD14E11}" type="datetimeFigureOut">
              <a:rPr lang="he-IL" smtClean="0"/>
              <a:t>ט"ו/תמוז/תשע"ט</a:t>
            </a:fld>
            <a:endParaRPr lang="he-IL"/>
          </a:p>
        </p:txBody>
      </p:sp>
      <p:sp>
        <p:nvSpPr>
          <p:cNvPr id="6" name="מציין מיקום של כותרת תחתונה 5">
            <a:extLst>
              <a:ext uri="{FF2B5EF4-FFF2-40B4-BE49-F238E27FC236}">
                <a16:creationId xmlns:a16="http://schemas.microsoft.com/office/drawing/2014/main" id="{7C85A448-7EC6-46A6-B5B5-589F8282E11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3F4D761-ECC4-468D-A9FF-AF389B50B972}"/>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420625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1DA8A33-910B-48A0-A456-F984393BED6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BA2B4EA-04B4-4A95-9D67-160D26CFCBE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D813C00-9F0A-4C90-B7EE-ABA6435E1F1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0BF72B-8340-4792-9CC6-C3DA9CD14E11}" type="datetimeFigureOut">
              <a:rPr lang="he-IL" smtClean="0"/>
              <a:t>ט"ו/תמוז/תשע"ט</a:t>
            </a:fld>
            <a:endParaRPr lang="he-IL"/>
          </a:p>
        </p:txBody>
      </p:sp>
      <p:sp>
        <p:nvSpPr>
          <p:cNvPr id="5" name="מציין מיקום של כותרת תחתונה 4">
            <a:extLst>
              <a:ext uri="{FF2B5EF4-FFF2-40B4-BE49-F238E27FC236}">
                <a16:creationId xmlns:a16="http://schemas.microsoft.com/office/drawing/2014/main" id="{C6A0A960-348F-4751-9588-AC8AF195E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16C5243-87EC-4291-A46A-645165AF7AB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C02C34-B560-4CA1-A796-445DEBDA9D1C}" type="slidenum">
              <a:rPr lang="he-IL" smtClean="0"/>
              <a:t>‹#›</a:t>
            </a:fld>
            <a:endParaRPr lang="he-IL"/>
          </a:p>
        </p:txBody>
      </p:sp>
    </p:spTree>
    <p:extLst>
      <p:ext uri="{BB962C8B-B14F-4D97-AF65-F5344CB8AC3E}">
        <p14:creationId xmlns:p14="http://schemas.microsoft.com/office/powerpoint/2010/main" val="100703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DC71AB-8C25-49AB-8109-1E429EB8F895}"/>
              </a:ext>
            </a:extLst>
          </p:cNvPr>
          <p:cNvSpPr>
            <a:spLocks noGrp="1"/>
          </p:cNvSpPr>
          <p:nvPr>
            <p:ph type="ctrTitle"/>
          </p:nvPr>
        </p:nvSpPr>
        <p:spPr>
          <a:xfrm>
            <a:off x="990600" y="1122362"/>
            <a:ext cx="10604500" cy="3805237"/>
          </a:xfrm>
        </p:spPr>
        <p:txBody>
          <a:bodyPr>
            <a:normAutofit/>
          </a:bodyPr>
          <a:lstStyle/>
          <a:p>
            <a:pPr rtl="0"/>
            <a:r>
              <a:rPr lang="en-US" sz="3600" b="1" dirty="0"/>
              <a:t>Israel, Jews and Peace </a:t>
            </a:r>
            <a:br>
              <a:rPr lang="en-US" sz="3200" b="1" dirty="0"/>
            </a:br>
            <a:r>
              <a:rPr lang="en-US" sz="3200" b="1" dirty="0"/>
              <a:t>In Palestinian Authority Schoolbooks Used in UNRWA’s Schools</a:t>
            </a:r>
            <a:br>
              <a:rPr lang="en-US" sz="3200" b="1" dirty="0"/>
            </a:br>
            <a:br>
              <a:rPr lang="he-IL" sz="3200" b="1" dirty="0"/>
            </a:br>
            <a:r>
              <a:rPr lang="en-US" sz="2800" b="1" dirty="0"/>
              <a:t>By</a:t>
            </a:r>
            <a:br>
              <a:rPr lang="en-US" sz="2800" b="1" dirty="0"/>
            </a:br>
            <a:r>
              <a:rPr lang="en-US" sz="3200" b="1" dirty="0"/>
              <a:t>Dr. </a:t>
            </a:r>
            <a:r>
              <a:rPr lang="en-US" sz="3200" b="1" dirty="0" err="1"/>
              <a:t>Arnon</a:t>
            </a:r>
            <a:r>
              <a:rPr lang="en-US" sz="3200" b="1" dirty="0"/>
              <a:t> </a:t>
            </a:r>
            <a:r>
              <a:rPr lang="en-US" sz="3200" b="1" dirty="0" err="1"/>
              <a:t>Groiss</a:t>
            </a:r>
            <a:br>
              <a:rPr lang="en-US" sz="3200" b="1" dirty="0"/>
            </a:br>
            <a:r>
              <a:rPr lang="en-US" sz="3200" b="1" dirty="0"/>
              <a:t>(July 2019)</a:t>
            </a:r>
            <a:br>
              <a:rPr lang="he-IL" sz="3200" b="1" dirty="0"/>
            </a:br>
            <a:r>
              <a:rPr lang="he-IL" sz="2800" dirty="0"/>
              <a:t>                                                                                                          </a:t>
            </a:r>
            <a:br>
              <a:rPr lang="en-US" sz="3200" dirty="0"/>
            </a:br>
            <a:endParaRPr lang="he-IL" sz="3200" dirty="0"/>
          </a:p>
        </p:txBody>
      </p:sp>
      <p:sp>
        <p:nvSpPr>
          <p:cNvPr id="3" name="כותרת משנה 2">
            <a:extLst>
              <a:ext uri="{FF2B5EF4-FFF2-40B4-BE49-F238E27FC236}">
                <a16:creationId xmlns:a16="http://schemas.microsoft.com/office/drawing/2014/main" id="{D23535FA-7046-436D-8101-934BE54DDF2D}"/>
              </a:ext>
            </a:extLst>
          </p:cNvPr>
          <p:cNvSpPr>
            <a:spLocks noGrp="1"/>
          </p:cNvSpPr>
          <p:nvPr>
            <p:ph type="subTitle" idx="1"/>
          </p:nvPr>
        </p:nvSpPr>
        <p:spPr>
          <a:xfrm>
            <a:off x="1524000" y="5130800"/>
            <a:ext cx="9144000" cy="127000"/>
          </a:xfrm>
        </p:spPr>
        <p:txBody>
          <a:bodyPr>
            <a:normAutofit fontScale="25000" lnSpcReduction="20000"/>
          </a:bodyPr>
          <a:lstStyle/>
          <a:p>
            <a:endParaRPr lang="he-IL" dirty="0"/>
          </a:p>
        </p:txBody>
      </p:sp>
    </p:spTree>
    <p:extLst>
      <p:ext uri="{BB962C8B-B14F-4D97-AF65-F5344CB8AC3E}">
        <p14:creationId xmlns:p14="http://schemas.microsoft.com/office/powerpoint/2010/main" val="68427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8DE3DFC-2CCA-4603-9442-EFF17371D228}"/>
              </a:ext>
            </a:extLst>
          </p:cNvPr>
          <p:cNvSpPr>
            <a:spLocks noGrp="1"/>
          </p:cNvSpPr>
          <p:nvPr>
            <p:ph type="title"/>
          </p:nvPr>
        </p:nvSpPr>
        <p:spPr>
          <a:xfrm>
            <a:off x="838200" y="365125"/>
            <a:ext cx="10515600" cy="1628775"/>
          </a:xfrm>
        </p:spPr>
        <p:txBody>
          <a:bodyPr>
            <a:normAutofit/>
          </a:bodyPr>
          <a:lstStyle/>
          <a:p>
            <a:pPr algn="l" rtl="0"/>
            <a:r>
              <a:rPr lang="en-US" sz="1800" dirty="0"/>
              <a:t>“States of the Levant”</a:t>
            </a:r>
            <a:br>
              <a:rPr lang="en-US" sz="1800" dirty="0"/>
            </a:br>
            <a:r>
              <a:rPr lang="en-US" sz="1800" dirty="0"/>
              <a:t>“Syria”, “Lebanon:, Jordan”, “Palestine”</a:t>
            </a:r>
            <a:br>
              <a:rPr lang="en-US" sz="1800" dirty="0"/>
            </a:br>
            <a:br>
              <a:rPr lang="en-US" sz="1800" dirty="0"/>
            </a:br>
            <a:r>
              <a:rPr lang="en-US" sz="1800" dirty="0"/>
              <a:t>(</a:t>
            </a:r>
            <a:r>
              <a:rPr lang="en-US" sz="1800" i="1" dirty="0"/>
              <a:t>Social Studies</a:t>
            </a:r>
            <a:r>
              <a:rPr lang="en-US" sz="1800" dirty="0"/>
              <a:t>, Grade 6, Part 1 (2017) p. 42) </a:t>
            </a:r>
            <a:endParaRPr lang="he-IL" sz="1800" dirty="0"/>
          </a:p>
        </p:txBody>
      </p:sp>
      <p:pic>
        <p:nvPicPr>
          <p:cNvPr id="4" name="מציין מיקום תוכן 3" descr="לח וא 42">
            <a:extLst>
              <a:ext uri="{FF2B5EF4-FFF2-40B4-BE49-F238E27FC236}">
                <a16:creationId xmlns:a16="http://schemas.microsoft.com/office/drawing/2014/main" id="{3EE4AA57-400D-4525-88D3-43F851F2C3F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2159000"/>
            <a:ext cx="4419600" cy="4333875"/>
          </a:xfrm>
          <a:prstGeom prst="rect">
            <a:avLst/>
          </a:prstGeom>
          <a:noFill/>
          <a:ln>
            <a:noFill/>
          </a:ln>
        </p:spPr>
      </p:pic>
    </p:spTree>
    <p:extLst>
      <p:ext uri="{BB962C8B-B14F-4D97-AF65-F5344CB8AC3E}">
        <p14:creationId xmlns:p14="http://schemas.microsoft.com/office/powerpoint/2010/main" val="339454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5D2AA9-CD46-4617-AB2C-E79CB2347398}"/>
              </a:ext>
            </a:extLst>
          </p:cNvPr>
          <p:cNvSpPr>
            <a:spLocks noGrp="1"/>
          </p:cNvSpPr>
          <p:nvPr>
            <p:ph type="title"/>
          </p:nvPr>
        </p:nvSpPr>
        <p:spPr>
          <a:xfrm>
            <a:off x="838200" y="631826"/>
            <a:ext cx="10515600" cy="2339973"/>
          </a:xfrm>
        </p:spPr>
        <p:txBody>
          <a:bodyPr>
            <a:normAutofit/>
          </a:bodyPr>
          <a:lstStyle/>
          <a:p>
            <a:pPr algn="ctr" rtl="0"/>
            <a:r>
              <a:rPr lang="en-US" sz="3200" b="1" dirty="0"/>
              <a:t>De-Legitimization of the Jews’ Presence in the Country </a:t>
            </a:r>
            <a:br>
              <a:rPr lang="en-US" sz="3200" b="1" dirty="0"/>
            </a:br>
            <a:r>
              <a:rPr lang="en-US" sz="3200" b="1" dirty="0"/>
              <a:t>in the Past and at Present</a:t>
            </a:r>
            <a:endParaRPr lang="he-IL" sz="3200" b="1" dirty="0"/>
          </a:p>
        </p:txBody>
      </p:sp>
      <p:sp>
        <p:nvSpPr>
          <p:cNvPr id="3" name="מציין מיקום תוכן 2">
            <a:extLst>
              <a:ext uri="{FF2B5EF4-FFF2-40B4-BE49-F238E27FC236}">
                <a16:creationId xmlns:a16="http://schemas.microsoft.com/office/drawing/2014/main" id="{11C8FF74-EF3B-426A-A14F-475F1ABBDCE7}"/>
              </a:ext>
            </a:extLst>
          </p:cNvPr>
          <p:cNvSpPr>
            <a:spLocks noGrp="1"/>
          </p:cNvSpPr>
          <p:nvPr>
            <p:ph idx="1"/>
          </p:nvPr>
        </p:nvSpPr>
        <p:spPr>
          <a:xfrm>
            <a:off x="838200" y="6121399"/>
            <a:ext cx="10515600" cy="55563"/>
          </a:xfrm>
        </p:spPr>
        <p:txBody>
          <a:bodyPr>
            <a:normAutofit fontScale="25000" lnSpcReduction="20000"/>
          </a:bodyPr>
          <a:lstStyle/>
          <a:p>
            <a:pPr marL="0" indent="0">
              <a:buNone/>
            </a:pPr>
            <a:endParaRPr lang="he-IL" dirty="0"/>
          </a:p>
        </p:txBody>
      </p:sp>
    </p:spTree>
    <p:extLst>
      <p:ext uri="{BB962C8B-B14F-4D97-AF65-F5344CB8AC3E}">
        <p14:creationId xmlns:p14="http://schemas.microsoft.com/office/powerpoint/2010/main" val="193368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1DF54B-B541-4BAF-B722-BD9BBE7AC417}"/>
              </a:ext>
            </a:extLst>
          </p:cNvPr>
          <p:cNvSpPr>
            <a:spLocks noGrp="1"/>
          </p:cNvSpPr>
          <p:nvPr>
            <p:ph type="title"/>
          </p:nvPr>
        </p:nvSpPr>
        <p:spPr>
          <a:xfrm>
            <a:off x="838200" y="365125"/>
            <a:ext cx="10515600" cy="2382839"/>
          </a:xfrm>
        </p:spPr>
        <p:txBody>
          <a:bodyPr>
            <a:normAutofit/>
          </a:bodyPr>
          <a:lstStyle/>
          <a:p>
            <a:pPr algn="l" rtl="0"/>
            <a:r>
              <a:rPr lang="en-US" sz="1800" b="1" dirty="0"/>
              <a:t>A piece </a:t>
            </a:r>
            <a:r>
              <a:rPr lang="en-US" sz="1800" b="1" dirty="0" err="1"/>
              <a:t>omparing</a:t>
            </a:r>
            <a:r>
              <a:rPr lang="en-US" sz="1800" b="1" dirty="0"/>
              <a:t> the Jews in Israel to the European colonialists in America:</a:t>
            </a:r>
            <a:br>
              <a:rPr lang="en-US" sz="1800" dirty="0"/>
            </a:br>
            <a:r>
              <a:rPr lang="en-US" sz="1800" dirty="0"/>
              <a:t>“Let us think and discuss:</a:t>
            </a:r>
            <a:br>
              <a:rPr lang="en-US" sz="1800" dirty="0"/>
            </a:br>
            <a:r>
              <a:rPr lang="en-US" sz="1800" dirty="0"/>
              <a:t>I will compare the tragedy of the red-skinned Indians, the original inhabitants of America, and the tragedy of the Palestinian people.”</a:t>
            </a:r>
            <a:br>
              <a:rPr lang="en-US" sz="1800" dirty="0"/>
            </a:br>
            <a:br>
              <a:rPr lang="en-US" sz="1800" dirty="0"/>
            </a:br>
            <a:r>
              <a:rPr lang="en-US" sz="1800" dirty="0"/>
              <a:t>(</a:t>
            </a:r>
            <a:r>
              <a:rPr lang="en-US" sz="1800" i="1" dirty="0"/>
              <a:t>Social Studies</a:t>
            </a:r>
            <a:r>
              <a:rPr lang="en-US" sz="1800" dirty="0"/>
              <a:t>, Grade 8, Part 2 (2017) p. 33)</a:t>
            </a:r>
            <a:endParaRPr lang="he-IL" sz="1800" dirty="0"/>
          </a:p>
        </p:txBody>
      </p:sp>
      <p:pic>
        <p:nvPicPr>
          <p:cNvPr id="4" name="מציין מיקום תוכן 3" descr="לח ז2 33 אינד">
            <a:extLst>
              <a:ext uri="{FF2B5EF4-FFF2-40B4-BE49-F238E27FC236}">
                <a16:creationId xmlns:a16="http://schemas.microsoft.com/office/drawing/2014/main" id="{6950745E-BB59-418D-9BC7-5CAFC5955E2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4900" y="4110036"/>
            <a:ext cx="7213599" cy="1325563"/>
          </a:xfrm>
          <a:prstGeom prst="rect">
            <a:avLst/>
          </a:prstGeom>
          <a:noFill/>
          <a:ln>
            <a:noFill/>
          </a:ln>
        </p:spPr>
      </p:pic>
    </p:spTree>
    <p:extLst>
      <p:ext uri="{BB962C8B-B14F-4D97-AF65-F5344CB8AC3E}">
        <p14:creationId xmlns:p14="http://schemas.microsoft.com/office/powerpoint/2010/main" val="203507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9EE154-C074-449C-8107-7E384B214041}"/>
              </a:ext>
            </a:extLst>
          </p:cNvPr>
          <p:cNvSpPr>
            <a:spLocks noGrp="1"/>
          </p:cNvSpPr>
          <p:nvPr>
            <p:ph type="title"/>
          </p:nvPr>
        </p:nvSpPr>
        <p:spPr>
          <a:xfrm>
            <a:off x="838200" y="965200"/>
            <a:ext cx="5130800" cy="5105399"/>
          </a:xfrm>
        </p:spPr>
        <p:txBody>
          <a:bodyPr>
            <a:normAutofit/>
          </a:bodyPr>
          <a:lstStyle/>
          <a:p>
            <a:pPr algn="l" rtl="0"/>
            <a:r>
              <a:rPr lang="en-US" sz="1800" b="1" dirty="0"/>
              <a:t>Map of Palestine without the Jewish cities, including Tel Aviv. </a:t>
            </a:r>
            <a:r>
              <a:rPr lang="en-US" sz="1800" b="1" dirty="0" err="1"/>
              <a:t>Eilat</a:t>
            </a:r>
            <a:r>
              <a:rPr lang="en-US" sz="1800" b="1" dirty="0"/>
              <a:t> is referred to as Umm al-</a:t>
            </a:r>
            <a:r>
              <a:rPr lang="en-US" sz="1800" b="1" dirty="0" err="1"/>
              <a:t>Rashrash</a:t>
            </a:r>
            <a:br>
              <a:rPr lang="en-US" sz="1800" dirty="0"/>
            </a:br>
            <a:br>
              <a:rPr lang="en-US" sz="1800" dirty="0"/>
            </a:br>
            <a:r>
              <a:rPr lang="en-US" sz="1800" dirty="0"/>
              <a:t>“Palestine”</a:t>
            </a:r>
            <a:br>
              <a:rPr lang="en-US" sz="1800" dirty="0"/>
            </a:br>
            <a:r>
              <a:rPr lang="en-US" sz="1800" dirty="0"/>
              <a:t>“Umm al-</a:t>
            </a:r>
            <a:r>
              <a:rPr lang="en-US" sz="1800" dirty="0" err="1"/>
              <a:t>Rashrash</a:t>
            </a:r>
            <a:r>
              <a:rPr lang="en-US" sz="1800" dirty="0"/>
              <a:t>” </a:t>
            </a:r>
            <a:br>
              <a:rPr lang="en-US" sz="1800" dirty="0"/>
            </a:br>
            <a:br>
              <a:rPr lang="en-US" sz="1800" dirty="0"/>
            </a:br>
            <a:r>
              <a:rPr lang="en-US" sz="1800" dirty="0"/>
              <a:t>(</a:t>
            </a:r>
            <a:r>
              <a:rPr lang="en-US" sz="1800" i="1" dirty="0"/>
              <a:t>Social Studies</a:t>
            </a:r>
            <a:r>
              <a:rPr lang="en-US" sz="1800" dirty="0"/>
              <a:t>, Grade 5, Part 2 (2017) p. 40) </a:t>
            </a:r>
            <a:endParaRPr lang="he-IL" sz="1800" dirty="0"/>
          </a:p>
        </p:txBody>
      </p:sp>
      <p:pic>
        <p:nvPicPr>
          <p:cNvPr id="4" name="מציין מיקום תוכן 3">
            <a:extLst>
              <a:ext uri="{FF2B5EF4-FFF2-40B4-BE49-F238E27FC236}">
                <a16:creationId xmlns:a16="http://schemas.microsoft.com/office/drawing/2014/main" id="{8F5B42FB-417C-4C34-A8DE-AB6E68B0700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2400" y="533400"/>
            <a:ext cx="3886200" cy="6045199"/>
          </a:xfrm>
          <a:prstGeom prst="rect">
            <a:avLst/>
          </a:prstGeom>
          <a:noFill/>
          <a:ln>
            <a:noFill/>
          </a:ln>
        </p:spPr>
      </p:pic>
    </p:spTree>
    <p:extLst>
      <p:ext uri="{BB962C8B-B14F-4D97-AF65-F5344CB8AC3E}">
        <p14:creationId xmlns:p14="http://schemas.microsoft.com/office/powerpoint/2010/main" val="334596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7CC7EC-714C-4BD4-8481-08133A55CD09}"/>
              </a:ext>
            </a:extLst>
          </p:cNvPr>
          <p:cNvSpPr>
            <a:spLocks noGrp="1"/>
          </p:cNvSpPr>
          <p:nvPr>
            <p:ph type="title"/>
          </p:nvPr>
        </p:nvSpPr>
        <p:spPr>
          <a:xfrm>
            <a:off x="838200" y="365125"/>
            <a:ext cx="10515600" cy="2301875"/>
          </a:xfrm>
        </p:spPr>
        <p:txBody>
          <a:bodyPr>
            <a:normAutofit/>
          </a:bodyPr>
          <a:lstStyle/>
          <a:p>
            <a:pPr algn="ctr" rtl="0"/>
            <a:r>
              <a:rPr lang="en-US" sz="1800" b="1" dirty="0"/>
              <a:t>The Hebrew inscription is erased from a British Mandatory coin</a:t>
            </a:r>
            <a:br>
              <a:rPr lang="en-US" sz="1800" dirty="0"/>
            </a:br>
            <a:r>
              <a:rPr lang="en-US" sz="1800" dirty="0"/>
              <a:t>(</a:t>
            </a:r>
            <a:r>
              <a:rPr lang="en-US" sz="1800" i="1" dirty="0"/>
              <a:t>Mathematics</a:t>
            </a:r>
            <a:r>
              <a:rPr lang="en-US" sz="1800" dirty="0"/>
              <a:t>, Grade 6, Part 2 (2017) p. 63)</a:t>
            </a:r>
            <a:br>
              <a:rPr lang="en-US" sz="1800" dirty="0"/>
            </a:br>
            <a:r>
              <a:rPr lang="en-US" sz="1800" b="1" dirty="0"/>
              <a:t>And see the original coin on the left </a:t>
            </a:r>
            <a:endParaRPr lang="he-IL" sz="1800" b="1" dirty="0"/>
          </a:p>
        </p:txBody>
      </p:sp>
      <p:pic>
        <p:nvPicPr>
          <p:cNvPr id="4" name="מציין מיקום תוכן 3">
            <a:extLst>
              <a:ext uri="{FF2B5EF4-FFF2-40B4-BE49-F238E27FC236}">
                <a16:creationId xmlns:a16="http://schemas.microsoft.com/office/drawing/2014/main" id="{5E39F8CD-35DE-4806-8C8E-3D24167ABD9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4046" y="3136900"/>
            <a:ext cx="5597508" cy="3192463"/>
          </a:xfrm>
          <a:prstGeom prst="rect">
            <a:avLst/>
          </a:prstGeom>
          <a:noFill/>
          <a:ln>
            <a:noFill/>
          </a:ln>
        </p:spPr>
      </p:pic>
      <p:pic>
        <p:nvPicPr>
          <p:cNvPr id="5" name="תמונה 4">
            <a:extLst>
              <a:ext uri="{FF2B5EF4-FFF2-40B4-BE49-F238E27FC236}">
                <a16:creationId xmlns:a16="http://schemas.microsoft.com/office/drawing/2014/main" id="{64FE79E4-6243-43DC-9650-0FB2F5B286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3255" y="3530601"/>
            <a:ext cx="2040890" cy="1770380"/>
          </a:xfrm>
          <a:prstGeom prst="rect">
            <a:avLst/>
          </a:prstGeom>
          <a:noFill/>
          <a:ln>
            <a:noFill/>
          </a:ln>
        </p:spPr>
      </p:pic>
    </p:spTree>
    <p:extLst>
      <p:ext uri="{BB962C8B-B14F-4D97-AF65-F5344CB8AC3E}">
        <p14:creationId xmlns:p14="http://schemas.microsoft.com/office/powerpoint/2010/main" val="47761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A0E04C-FF62-4E00-808C-80D27078C832}"/>
              </a:ext>
            </a:extLst>
          </p:cNvPr>
          <p:cNvSpPr>
            <a:spLocks noGrp="1"/>
          </p:cNvSpPr>
          <p:nvPr>
            <p:ph type="title"/>
          </p:nvPr>
        </p:nvSpPr>
        <p:spPr>
          <a:xfrm>
            <a:off x="838200" y="365125"/>
            <a:ext cx="10807700" cy="2378075"/>
          </a:xfrm>
        </p:spPr>
        <p:txBody>
          <a:bodyPr>
            <a:normAutofit/>
          </a:bodyPr>
          <a:lstStyle/>
          <a:p>
            <a:pPr algn="l" rtl="0"/>
            <a:r>
              <a:rPr lang="en-US" sz="1800" b="1" dirty="0"/>
              <a:t>Denial of Jewish history in the country:</a:t>
            </a:r>
            <a:br>
              <a:rPr lang="en-US" sz="1800" dirty="0"/>
            </a:br>
            <a:br>
              <a:rPr lang="en-US" sz="1800" dirty="0"/>
            </a:br>
            <a:r>
              <a:rPr lang="en-US" sz="1800" dirty="0"/>
              <a:t>“…[The occupier] constructed for himself an </a:t>
            </a:r>
            <a:r>
              <a:rPr lang="en-US" sz="1800" b="1" dirty="0"/>
              <a:t>artificial entity</a:t>
            </a:r>
            <a:r>
              <a:rPr lang="en-US" sz="1800" dirty="0"/>
              <a:t> that derives its identity and the legitimacy of its existence from </a:t>
            </a:r>
            <a:r>
              <a:rPr lang="en-US" sz="1800" b="1" dirty="0"/>
              <a:t>stories, legends and fantasies</a:t>
            </a:r>
            <a:r>
              <a:rPr lang="en-US" sz="1800" dirty="0"/>
              <a:t>. He tried in various methods and ways to create material living evidence for these legends, or archeological and architectural indications that would prove its truth and substantiality, but in vain.”</a:t>
            </a:r>
            <a:br>
              <a:rPr lang="en-US" sz="1800" dirty="0"/>
            </a:br>
            <a:br>
              <a:rPr lang="en-US" sz="1800" dirty="0"/>
            </a:br>
            <a:r>
              <a:rPr lang="en-US" sz="1800" dirty="0"/>
              <a:t>(</a:t>
            </a:r>
            <a:r>
              <a:rPr lang="en-US" sz="1800" i="1" dirty="0"/>
              <a:t>Arabic Language – The Academic Path</a:t>
            </a:r>
            <a:r>
              <a:rPr lang="en-US" sz="1800" dirty="0"/>
              <a:t>, Grade 10, Part 2 (2017) p. 71)</a:t>
            </a:r>
            <a:endParaRPr lang="he-IL" sz="1800" dirty="0"/>
          </a:p>
        </p:txBody>
      </p:sp>
      <p:pic>
        <p:nvPicPr>
          <p:cNvPr id="4" name="מציין מיקום תוכן 3" descr="שפה י2 71 מורשת מזוייפת">
            <a:extLst>
              <a:ext uri="{FF2B5EF4-FFF2-40B4-BE49-F238E27FC236}">
                <a16:creationId xmlns:a16="http://schemas.microsoft.com/office/drawing/2014/main" id="{80E8ED84-379E-49FC-BF7A-4F253796502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2900" y="3721100"/>
            <a:ext cx="7315200" cy="1854200"/>
          </a:xfrm>
          <a:prstGeom prst="rect">
            <a:avLst/>
          </a:prstGeom>
          <a:noFill/>
          <a:ln>
            <a:noFill/>
          </a:ln>
        </p:spPr>
      </p:pic>
    </p:spTree>
    <p:extLst>
      <p:ext uri="{BB962C8B-B14F-4D97-AF65-F5344CB8AC3E}">
        <p14:creationId xmlns:p14="http://schemas.microsoft.com/office/powerpoint/2010/main" val="259525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0C236B-FD35-482C-B68F-7DFA48B1DE6D}"/>
              </a:ext>
            </a:extLst>
          </p:cNvPr>
          <p:cNvSpPr>
            <a:spLocks noGrp="1"/>
          </p:cNvSpPr>
          <p:nvPr>
            <p:ph type="title"/>
          </p:nvPr>
        </p:nvSpPr>
        <p:spPr>
          <a:xfrm>
            <a:off x="838200" y="365125"/>
            <a:ext cx="10515600" cy="2365375"/>
          </a:xfrm>
        </p:spPr>
        <p:txBody>
          <a:bodyPr>
            <a:normAutofit/>
          </a:bodyPr>
          <a:lstStyle/>
          <a:p>
            <a:pPr algn="l" rtl="0"/>
            <a:r>
              <a:rPr lang="en-US" sz="1800" dirty="0"/>
              <a:t>“Jerusalem is an Arab city built by our Arab ancestors thousands of years ago. </a:t>
            </a:r>
            <a:br>
              <a:rPr lang="en-US" sz="1800" dirty="0"/>
            </a:br>
            <a:r>
              <a:rPr lang="en-US" sz="1800" dirty="0"/>
              <a:t>Jerusalem is a holy city among Muslims and Christians.”</a:t>
            </a:r>
            <a:br>
              <a:rPr lang="en-US" sz="1800" dirty="0"/>
            </a:br>
            <a:br>
              <a:rPr lang="en-US" sz="1800" dirty="0"/>
            </a:br>
            <a:r>
              <a:rPr lang="en-US" sz="1800" dirty="0"/>
              <a:t>(</a:t>
            </a:r>
            <a:r>
              <a:rPr lang="en-US" sz="1800" i="1" dirty="0"/>
              <a:t>National and Social Upbringing</a:t>
            </a:r>
            <a:r>
              <a:rPr lang="en-US" sz="1800" dirty="0"/>
              <a:t>, Grade 3, Part 1 (2017) p. 28)</a:t>
            </a:r>
            <a:endParaRPr lang="he-IL" sz="1800" dirty="0"/>
          </a:p>
        </p:txBody>
      </p:sp>
      <p:pic>
        <p:nvPicPr>
          <p:cNvPr id="4" name="מציין מיקום תוכן 3" descr="חל גא 28">
            <a:extLst>
              <a:ext uri="{FF2B5EF4-FFF2-40B4-BE49-F238E27FC236}">
                <a16:creationId xmlns:a16="http://schemas.microsoft.com/office/drawing/2014/main" id="{0641575C-7641-48EE-9331-F661B5642BE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7100" y="4394200"/>
            <a:ext cx="4902200" cy="1104900"/>
          </a:xfrm>
          <a:prstGeom prst="rect">
            <a:avLst/>
          </a:prstGeom>
          <a:noFill/>
          <a:ln>
            <a:noFill/>
          </a:ln>
        </p:spPr>
      </p:pic>
    </p:spTree>
    <p:extLst>
      <p:ext uri="{BB962C8B-B14F-4D97-AF65-F5344CB8AC3E}">
        <p14:creationId xmlns:p14="http://schemas.microsoft.com/office/powerpoint/2010/main" val="183518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9819-2B68-4709-81B7-EC74A9940452}"/>
              </a:ext>
            </a:extLst>
          </p:cNvPr>
          <p:cNvSpPr>
            <a:spLocks noGrp="1"/>
          </p:cNvSpPr>
          <p:nvPr>
            <p:ph type="title"/>
          </p:nvPr>
        </p:nvSpPr>
        <p:spPr>
          <a:xfrm>
            <a:off x="838200" y="365125"/>
            <a:ext cx="10515600" cy="2428875"/>
          </a:xfrm>
        </p:spPr>
        <p:txBody>
          <a:bodyPr>
            <a:normAutofit/>
          </a:bodyPr>
          <a:lstStyle/>
          <a:p>
            <a:pPr algn="l" rtl="0"/>
            <a:r>
              <a:rPr lang="en-US" sz="1800" b="1" dirty="0"/>
              <a:t>The Wailing Wall is presented as an exclusively Muslim holy place:</a:t>
            </a:r>
            <a:br>
              <a:rPr lang="en-US" sz="1800" b="1" dirty="0"/>
            </a:br>
            <a:br>
              <a:rPr lang="en-US" sz="1800" dirty="0"/>
            </a:br>
            <a:r>
              <a:rPr lang="en-US" sz="1800" dirty="0"/>
              <a:t>“The Al-Buraq Wall [the Western Wall]</a:t>
            </a:r>
            <a:br>
              <a:rPr lang="en-US" sz="1800" dirty="0"/>
            </a:br>
            <a:r>
              <a:rPr lang="en-US" sz="1800" dirty="0"/>
              <a:t>Illumination:</a:t>
            </a:r>
            <a:br>
              <a:rPr lang="en-US" sz="1800" dirty="0"/>
            </a:br>
            <a:r>
              <a:rPr lang="en-US" sz="1800" dirty="0"/>
              <a:t>The Al-Buraq Wall has been thus named after [the divine beast] Al-Buraq that carried the Messenger [of God, i.e., Muhammad] in the Nocturnal Journey [from Mecca to Jerusalem according to Muslim belief]. </a:t>
            </a:r>
            <a:r>
              <a:rPr lang="en-US" sz="1800" b="1" dirty="0"/>
              <a:t>The Al-Buraq Wall is part of the western wall of Al-Aqsa Mosque and it is an absolute right of the Muslims alone</a:t>
            </a:r>
            <a:r>
              <a:rPr lang="en-US" sz="1800" dirty="0"/>
              <a:t>.”</a:t>
            </a:r>
            <a:br>
              <a:rPr lang="en-US" sz="1800" dirty="0"/>
            </a:br>
            <a:br>
              <a:rPr lang="en-US" sz="1800" dirty="0"/>
            </a:br>
            <a:r>
              <a:rPr lang="en-US" sz="1800" dirty="0"/>
              <a:t>(</a:t>
            </a:r>
            <a:r>
              <a:rPr lang="en-US" sz="1800" i="1" dirty="0"/>
              <a:t>Islamic Education</a:t>
            </a:r>
            <a:r>
              <a:rPr lang="en-US" sz="1800" dirty="0"/>
              <a:t>, Grade 5, Part 1 (2017) p. 54)</a:t>
            </a:r>
            <a:endParaRPr lang="he-IL" sz="1800" dirty="0"/>
          </a:p>
        </p:txBody>
      </p:sp>
      <p:pic>
        <p:nvPicPr>
          <p:cNvPr id="4" name="מציין מיקום תוכן 3" descr="חא הא 54">
            <a:extLst>
              <a:ext uri="{FF2B5EF4-FFF2-40B4-BE49-F238E27FC236}">
                <a16:creationId xmlns:a16="http://schemas.microsoft.com/office/drawing/2014/main" id="{D59F695B-0844-43C2-9580-5C7A85324DD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000" y="2908300"/>
            <a:ext cx="5003800" cy="3584575"/>
          </a:xfrm>
          <a:prstGeom prst="rect">
            <a:avLst/>
          </a:prstGeom>
          <a:noFill/>
          <a:ln>
            <a:noFill/>
          </a:ln>
        </p:spPr>
      </p:pic>
    </p:spTree>
    <p:extLst>
      <p:ext uri="{BB962C8B-B14F-4D97-AF65-F5344CB8AC3E}">
        <p14:creationId xmlns:p14="http://schemas.microsoft.com/office/powerpoint/2010/main" val="395283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EE5551-3FA2-4ED7-9946-D69F994BDD57}"/>
              </a:ext>
            </a:extLst>
          </p:cNvPr>
          <p:cNvSpPr>
            <a:spLocks noGrp="1"/>
          </p:cNvSpPr>
          <p:nvPr>
            <p:ph type="title"/>
          </p:nvPr>
        </p:nvSpPr>
        <p:spPr>
          <a:xfrm>
            <a:off x="838200" y="365125"/>
            <a:ext cx="10515600" cy="2687956"/>
          </a:xfrm>
        </p:spPr>
        <p:txBody>
          <a:bodyPr>
            <a:normAutofit/>
          </a:bodyPr>
          <a:lstStyle/>
          <a:p>
            <a:pPr algn="ctr" rtl="0"/>
            <a:r>
              <a:rPr lang="en-US" sz="3200" b="1" dirty="0"/>
              <a:t>Demonization of Israel</a:t>
            </a:r>
            <a:endParaRPr lang="he-IL" sz="3200" b="1" dirty="0"/>
          </a:p>
        </p:txBody>
      </p:sp>
      <p:sp>
        <p:nvSpPr>
          <p:cNvPr id="3" name="מציין מיקום תוכן 2">
            <a:extLst>
              <a:ext uri="{FF2B5EF4-FFF2-40B4-BE49-F238E27FC236}">
                <a16:creationId xmlns:a16="http://schemas.microsoft.com/office/drawing/2014/main" id="{22DC621A-6CB6-4DEF-8B96-2AAF66E4C769}"/>
              </a:ext>
            </a:extLst>
          </p:cNvPr>
          <p:cNvSpPr>
            <a:spLocks noGrp="1"/>
          </p:cNvSpPr>
          <p:nvPr>
            <p:ph idx="1"/>
          </p:nvPr>
        </p:nvSpPr>
        <p:spPr>
          <a:xfrm>
            <a:off x="838200" y="6131243"/>
            <a:ext cx="10515600" cy="45719"/>
          </a:xfrm>
        </p:spPr>
        <p:txBody>
          <a:bodyPr>
            <a:normAutofit fontScale="25000" lnSpcReduction="20000"/>
          </a:bodyPr>
          <a:lstStyle/>
          <a:p>
            <a:pPr marL="0" indent="0" algn="ctr" rtl="0">
              <a:buNone/>
            </a:pPr>
            <a:endParaRPr lang="he-IL" dirty="0"/>
          </a:p>
        </p:txBody>
      </p:sp>
    </p:spTree>
    <p:extLst>
      <p:ext uri="{BB962C8B-B14F-4D97-AF65-F5344CB8AC3E}">
        <p14:creationId xmlns:p14="http://schemas.microsoft.com/office/powerpoint/2010/main" val="3628955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57ECEE-1243-4830-BCDB-76893EB6EE1A}"/>
              </a:ext>
            </a:extLst>
          </p:cNvPr>
          <p:cNvSpPr>
            <a:spLocks noGrp="1"/>
          </p:cNvSpPr>
          <p:nvPr>
            <p:ph type="title"/>
          </p:nvPr>
        </p:nvSpPr>
        <p:spPr>
          <a:xfrm>
            <a:off x="838200" y="365125"/>
            <a:ext cx="10515600" cy="2416175"/>
          </a:xfrm>
        </p:spPr>
        <p:txBody>
          <a:bodyPr>
            <a:normAutofit/>
          </a:bodyPr>
          <a:lstStyle/>
          <a:p>
            <a:pPr algn="l" rtl="0"/>
            <a:r>
              <a:rPr lang="en-US" sz="1800" dirty="0"/>
              <a:t>“The soldiers attack the children out of fear of their dreams.”</a:t>
            </a:r>
            <a:br>
              <a:rPr lang="en-US" sz="1800" dirty="0"/>
            </a:br>
            <a:br>
              <a:rPr lang="en-US" sz="1800" dirty="0"/>
            </a:br>
            <a:r>
              <a:rPr lang="en-US" sz="1800" dirty="0"/>
              <a:t>(</a:t>
            </a:r>
            <a:r>
              <a:rPr lang="en-US" sz="1800" i="1" dirty="0"/>
              <a:t>Arabic Language</a:t>
            </a:r>
            <a:r>
              <a:rPr lang="en-US" sz="1800" dirty="0"/>
              <a:t>, Grade 9, Part 2 (2017) p. 58)</a:t>
            </a:r>
            <a:endParaRPr lang="he-IL" sz="1800" dirty="0"/>
          </a:p>
        </p:txBody>
      </p:sp>
      <p:pic>
        <p:nvPicPr>
          <p:cNvPr id="4" name="מציין מיקום תוכן 3" descr="שפה ט2 58 חיילים מול ילדים">
            <a:extLst>
              <a:ext uri="{FF2B5EF4-FFF2-40B4-BE49-F238E27FC236}">
                <a16:creationId xmlns:a16="http://schemas.microsoft.com/office/drawing/2014/main" id="{ED112931-E0C9-4483-8785-FC3F35EE37F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9500" y="4381500"/>
            <a:ext cx="4394199" cy="723900"/>
          </a:xfrm>
          <a:prstGeom prst="rect">
            <a:avLst/>
          </a:prstGeom>
          <a:noFill/>
          <a:ln>
            <a:noFill/>
          </a:ln>
        </p:spPr>
      </p:pic>
    </p:spTree>
    <p:extLst>
      <p:ext uri="{BB962C8B-B14F-4D97-AF65-F5344CB8AC3E}">
        <p14:creationId xmlns:p14="http://schemas.microsoft.com/office/powerpoint/2010/main" val="223927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FAECA9-C31D-4AA8-8A89-9AF1CEC08A7A}"/>
              </a:ext>
            </a:extLst>
          </p:cNvPr>
          <p:cNvSpPr>
            <a:spLocks noGrp="1"/>
          </p:cNvSpPr>
          <p:nvPr>
            <p:ph type="title"/>
          </p:nvPr>
        </p:nvSpPr>
        <p:spPr>
          <a:xfrm>
            <a:off x="838200" y="365125"/>
            <a:ext cx="10515600" cy="2289175"/>
          </a:xfrm>
        </p:spPr>
        <p:txBody>
          <a:bodyPr>
            <a:normAutofit/>
          </a:bodyPr>
          <a:lstStyle/>
          <a:p>
            <a:pPr algn="ctr" rtl="0"/>
            <a:r>
              <a:rPr lang="en-US" sz="3200" b="1" dirty="0"/>
              <a:t>De-Legitimization of Israel’s Existence</a:t>
            </a:r>
            <a:br>
              <a:rPr lang="he-IL" sz="2800" dirty="0"/>
            </a:br>
            <a:endParaRPr lang="he-IL" sz="2800" dirty="0"/>
          </a:p>
        </p:txBody>
      </p:sp>
      <p:sp>
        <p:nvSpPr>
          <p:cNvPr id="3" name="מציין מיקום תוכן 2">
            <a:extLst>
              <a:ext uri="{FF2B5EF4-FFF2-40B4-BE49-F238E27FC236}">
                <a16:creationId xmlns:a16="http://schemas.microsoft.com/office/drawing/2014/main" id="{401679B2-D604-4072-A042-083D0B051CF8}"/>
              </a:ext>
            </a:extLst>
          </p:cNvPr>
          <p:cNvSpPr>
            <a:spLocks noGrp="1"/>
          </p:cNvSpPr>
          <p:nvPr>
            <p:ph idx="1"/>
          </p:nvPr>
        </p:nvSpPr>
        <p:spPr>
          <a:xfrm>
            <a:off x="838200" y="5905499"/>
            <a:ext cx="10515600" cy="271463"/>
          </a:xfrm>
        </p:spPr>
        <p:txBody>
          <a:bodyPr>
            <a:normAutofit fontScale="55000" lnSpcReduction="20000"/>
          </a:bodyPr>
          <a:lstStyle/>
          <a:p>
            <a:pPr marL="0" indent="0">
              <a:buNone/>
            </a:pPr>
            <a:endParaRPr lang="he-IL" dirty="0"/>
          </a:p>
        </p:txBody>
      </p:sp>
    </p:spTree>
    <p:extLst>
      <p:ext uri="{BB962C8B-B14F-4D97-AF65-F5344CB8AC3E}">
        <p14:creationId xmlns:p14="http://schemas.microsoft.com/office/powerpoint/2010/main" val="289748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D49037-8338-45A7-AB37-3B010BD4D5C6}"/>
              </a:ext>
            </a:extLst>
          </p:cNvPr>
          <p:cNvSpPr>
            <a:spLocks noGrp="1"/>
          </p:cNvSpPr>
          <p:nvPr>
            <p:ph type="title"/>
          </p:nvPr>
        </p:nvSpPr>
        <p:spPr>
          <a:xfrm>
            <a:off x="838200" y="365125"/>
            <a:ext cx="10515600" cy="2111375"/>
          </a:xfrm>
        </p:spPr>
        <p:txBody>
          <a:bodyPr>
            <a:normAutofit/>
          </a:bodyPr>
          <a:lstStyle/>
          <a:p>
            <a:pPr algn="l" rtl="0"/>
            <a:r>
              <a:rPr lang="en-US" sz="1800" b="1" dirty="0"/>
              <a:t>An Israeli tractor underneath the Temple Mount mosque:</a:t>
            </a:r>
            <a:br>
              <a:rPr lang="en-US" sz="1800" b="1" dirty="0"/>
            </a:br>
            <a:br>
              <a:rPr lang="en-US" sz="1800" dirty="0"/>
            </a:br>
            <a:r>
              <a:rPr lang="en-US" sz="1800" dirty="0"/>
              <a:t>“Let us think and look attentively at the following cartoon and write a paragraph about the message that the cartoonist wanted to convey.”</a:t>
            </a:r>
            <a:br>
              <a:rPr lang="en-US" sz="1800" dirty="0"/>
            </a:br>
            <a:br>
              <a:rPr lang="en-US" sz="1800" dirty="0"/>
            </a:br>
            <a:r>
              <a:rPr lang="en-US" sz="1800" dirty="0"/>
              <a:t>(</a:t>
            </a:r>
            <a:r>
              <a:rPr lang="en-US" sz="1800" i="1" dirty="0"/>
              <a:t>Social Studies</a:t>
            </a:r>
            <a:r>
              <a:rPr lang="en-US" sz="1800" dirty="0"/>
              <a:t>, Grade 7, Part 1 (2017) p. 64)</a:t>
            </a:r>
            <a:br>
              <a:rPr lang="en-US" sz="1800" dirty="0"/>
            </a:br>
            <a:endParaRPr lang="he-IL" sz="1800" dirty="0"/>
          </a:p>
        </p:txBody>
      </p:sp>
      <p:pic>
        <p:nvPicPr>
          <p:cNvPr id="4" name="מציין מיקום תוכן 3" descr="לח זא 64">
            <a:extLst>
              <a:ext uri="{FF2B5EF4-FFF2-40B4-BE49-F238E27FC236}">
                <a16:creationId xmlns:a16="http://schemas.microsoft.com/office/drawing/2014/main" id="{9D464796-5B64-4DBF-BE43-C092760A694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4825999" cy="4038600"/>
          </a:xfrm>
          <a:prstGeom prst="rect">
            <a:avLst/>
          </a:prstGeom>
          <a:noFill/>
          <a:ln>
            <a:noFill/>
          </a:ln>
        </p:spPr>
      </p:pic>
    </p:spTree>
    <p:extLst>
      <p:ext uri="{BB962C8B-B14F-4D97-AF65-F5344CB8AC3E}">
        <p14:creationId xmlns:p14="http://schemas.microsoft.com/office/powerpoint/2010/main" val="398610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6FA884-F868-4914-88AA-12735829D2E6}"/>
              </a:ext>
            </a:extLst>
          </p:cNvPr>
          <p:cNvSpPr>
            <a:spLocks noGrp="1"/>
          </p:cNvSpPr>
          <p:nvPr>
            <p:ph type="title"/>
          </p:nvPr>
        </p:nvSpPr>
        <p:spPr>
          <a:xfrm>
            <a:off x="838200" y="365125"/>
            <a:ext cx="10515600" cy="2809875"/>
          </a:xfrm>
        </p:spPr>
        <p:txBody>
          <a:bodyPr>
            <a:normAutofit/>
          </a:bodyPr>
          <a:lstStyle/>
          <a:p>
            <a:pPr algn="l" rtl="0"/>
            <a:r>
              <a:rPr lang="en-US" sz="1800" dirty="0"/>
              <a:t>“…And [the Zionist occupation] set loose herds of wild boars that caused damage to the [Palestinian] inhabitants and their crops…”</a:t>
            </a:r>
            <a:br>
              <a:rPr lang="en-US" sz="1800" dirty="0"/>
            </a:br>
            <a:br>
              <a:rPr lang="en-US" sz="1800" dirty="0"/>
            </a:br>
            <a:r>
              <a:rPr lang="en-US" sz="1800" dirty="0"/>
              <a:t>(</a:t>
            </a:r>
            <a:r>
              <a:rPr lang="en-US" sz="1800" i="1" dirty="0"/>
              <a:t>Social Studies</a:t>
            </a:r>
            <a:r>
              <a:rPr lang="en-US" sz="1800" dirty="0"/>
              <a:t>, Grade 9, Part 1 (2017) p. 21)</a:t>
            </a:r>
            <a:endParaRPr lang="he-IL" sz="1800" dirty="0"/>
          </a:p>
        </p:txBody>
      </p:sp>
      <p:pic>
        <p:nvPicPr>
          <p:cNvPr id="4" name="מציין מיקום תוכן 3" descr="לח ט1 21 חזירים">
            <a:extLst>
              <a:ext uri="{FF2B5EF4-FFF2-40B4-BE49-F238E27FC236}">
                <a16:creationId xmlns:a16="http://schemas.microsoft.com/office/drawing/2014/main" id="{3AD4E00A-79FA-4E7A-A18C-642E5037439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4400" y="4377530"/>
            <a:ext cx="7683500" cy="1121569"/>
          </a:xfrm>
          <a:prstGeom prst="rect">
            <a:avLst/>
          </a:prstGeom>
          <a:noFill/>
          <a:ln>
            <a:noFill/>
          </a:ln>
        </p:spPr>
      </p:pic>
    </p:spTree>
    <p:extLst>
      <p:ext uri="{BB962C8B-B14F-4D97-AF65-F5344CB8AC3E}">
        <p14:creationId xmlns:p14="http://schemas.microsoft.com/office/powerpoint/2010/main" val="378740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3452CF-609A-4982-BFBE-650E45DF6B4E}"/>
              </a:ext>
            </a:extLst>
          </p:cNvPr>
          <p:cNvSpPr>
            <a:spLocks noGrp="1"/>
          </p:cNvSpPr>
          <p:nvPr>
            <p:ph type="title"/>
          </p:nvPr>
        </p:nvSpPr>
        <p:spPr>
          <a:xfrm>
            <a:off x="838200" y="365125"/>
            <a:ext cx="10515600" cy="2747963"/>
          </a:xfrm>
        </p:spPr>
        <p:txBody>
          <a:bodyPr>
            <a:normAutofit/>
          </a:bodyPr>
          <a:lstStyle/>
          <a:p>
            <a:pPr algn="l" rtl="0"/>
            <a:r>
              <a:rPr lang="en-US" sz="1800" b="1" dirty="0"/>
              <a:t>A question in geometry:</a:t>
            </a:r>
            <a:br>
              <a:rPr lang="en-US" sz="1800" b="1" dirty="0"/>
            </a:br>
            <a:br>
              <a:rPr lang="en-US" sz="1800" dirty="0"/>
            </a:br>
            <a:r>
              <a:rPr lang="en-US" sz="1800" dirty="0"/>
              <a:t>“Activity 1: Date palm growing is widespread in Palestine, like the region of Jericho and the Jordan Valley, the Gaza Strip and </a:t>
            </a:r>
            <a:r>
              <a:rPr lang="en-US" sz="1800" dirty="0" err="1"/>
              <a:t>Beisan</a:t>
            </a:r>
            <a:r>
              <a:rPr lang="en-US" sz="1800" dirty="0"/>
              <a:t> [Israeli Beit </a:t>
            </a:r>
            <a:r>
              <a:rPr lang="en-US" sz="1800" dirty="0" err="1"/>
              <a:t>Shean</a:t>
            </a:r>
            <a:r>
              <a:rPr lang="en-US" sz="1800" dirty="0"/>
              <a:t>]. As a result of the Israeli abuses of tree removal, some of them become broken. If one of the date palm trees was broken – as is the case in the adjacent picture, and the length of the bent part of the tree downward 13 meters, and the length of the tree before it was broken had been 20 meters, is it possible to know the measure of the angle made by the bent part with the land surface?”</a:t>
            </a:r>
            <a:br>
              <a:rPr lang="en-US" sz="1800" dirty="0"/>
            </a:br>
            <a:br>
              <a:rPr lang="en-US" sz="1800" dirty="0"/>
            </a:br>
            <a:r>
              <a:rPr lang="en-US" sz="1800" dirty="0"/>
              <a:t>(</a:t>
            </a:r>
            <a:r>
              <a:rPr lang="en-US" sz="1800" i="1" dirty="0"/>
              <a:t>Mathematics</a:t>
            </a:r>
            <a:r>
              <a:rPr lang="en-US" sz="1800" dirty="0"/>
              <a:t>, Grade 9, Part 2 (2017) p. 8)</a:t>
            </a:r>
            <a:endParaRPr lang="he-IL" sz="1800" dirty="0"/>
          </a:p>
        </p:txBody>
      </p:sp>
      <p:pic>
        <p:nvPicPr>
          <p:cNvPr id="5" name="מציין מיקום תוכן 4">
            <a:extLst>
              <a:ext uri="{FF2B5EF4-FFF2-40B4-BE49-F238E27FC236}">
                <a16:creationId xmlns:a16="http://schemas.microsoft.com/office/drawing/2014/main" id="{AFD9A8AB-DCE2-477E-91C3-EABA074A33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2632" y="3626480"/>
            <a:ext cx="7784258" cy="2990220"/>
          </a:xfrm>
        </p:spPr>
      </p:pic>
    </p:spTree>
    <p:extLst>
      <p:ext uri="{BB962C8B-B14F-4D97-AF65-F5344CB8AC3E}">
        <p14:creationId xmlns:p14="http://schemas.microsoft.com/office/powerpoint/2010/main" val="161937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24D2F3-189C-46F3-BBAB-4EFF13238B6A}"/>
              </a:ext>
            </a:extLst>
          </p:cNvPr>
          <p:cNvSpPr>
            <a:spLocks noGrp="1"/>
          </p:cNvSpPr>
          <p:nvPr>
            <p:ph type="title"/>
          </p:nvPr>
        </p:nvSpPr>
        <p:spPr>
          <a:xfrm>
            <a:off x="838200" y="365125"/>
            <a:ext cx="10515600" cy="3152775"/>
          </a:xfrm>
        </p:spPr>
        <p:txBody>
          <a:bodyPr>
            <a:normAutofit/>
          </a:bodyPr>
          <a:lstStyle/>
          <a:p>
            <a:pPr algn="ctr" rtl="0"/>
            <a:r>
              <a:rPr lang="en-US" sz="3200" b="1" dirty="0"/>
              <a:t>Demonization of Jews</a:t>
            </a:r>
            <a:endParaRPr lang="he-IL" sz="3200" b="1" dirty="0"/>
          </a:p>
        </p:txBody>
      </p:sp>
      <p:sp>
        <p:nvSpPr>
          <p:cNvPr id="3" name="מציין מיקום תוכן 2">
            <a:extLst>
              <a:ext uri="{FF2B5EF4-FFF2-40B4-BE49-F238E27FC236}">
                <a16:creationId xmlns:a16="http://schemas.microsoft.com/office/drawing/2014/main" id="{6B40E39C-9113-4301-9186-F5B64815477D}"/>
              </a:ext>
            </a:extLst>
          </p:cNvPr>
          <p:cNvSpPr>
            <a:spLocks noGrp="1"/>
          </p:cNvSpPr>
          <p:nvPr>
            <p:ph idx="1"/>
          </p:nvPr>
        </p:nvSpPr>
        <p:spPr>
          <a:xfrm>
            <a:off x="838200" y="6083299"/>
            <a:ext cx="10515600" cy="93663"/>
          </a:xfrm>
        </p:spPr>
        <p:txBody>
          <a:bodyPr>
            <a:normAutofit fontScale="25000" lnSpcReduction="20000"/>
          </a:bodyPr>
          <a:lstStyle/>
          <a:p>
            <a:pPr marL="0" indent="0" algn="ctr" rtl="0">
              <a:buNone/>
            </a:pPr>
            <a:endParaRPr lang="he-IL" dirty="0"/>
          </a:p>
        </p:txBody>
      </p:sp>
    </p:spTree>
    <p:extLst>
      <p:ext uri="{BB962C8B-B14F-4D97-AF65-F5344CB8AC3E}">
        <p14:creationId xmlns:p14="http://schemas.microsoft.com/office/powerpoint/2010/main" val="333375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C9723B-161F-40DF-BAEE-6A64D827084E}"/>
              </a:ext>
            </a:extLst>
          </p:cNvPr>
          <p:cNvSpPr>
            <a:spLocks noGrp="1"/>
          </p:cNvSpPr>
          <p:nvPr>
            <p:ph type="title"/>
          </p:nvPr>
        </p:nvSpPr>
        <p:spPr>
          <a:xfrm>
            <a:off x="838200" y="365125"/>
            <a:ext cx="10515600" cy="2479675"/>
          </a:xfrm>
        </p:spPr>
        <p:txBody>
          <a:bodyPr>
            <a:normAutofit/>
          </a:bodyPr>
          <a:lstStyle/>
          <a:p>
            <a:pPr algn="l" rtl="0"/>
            <a:r>
              <a:rPr lang="en-US" sz="1800" dirty="0"/>
              <a:t>“1. The Zionists based their entity on terror, </a:t>
            </a:r>
            <a:r>
              <a:rPr lang="en-US" sz="1800" b="1" dirty="0"/>
              <a:t>extermination</a:t>
            </a:r>
            <a:r>
              <a:rPr lang="en-US" sz="1800" dirty="0"/>
              <a:t> and colonization. Let us explain that.”</a:t>
            </a:r>
            <a:br>
              <a:rPr lang="en-US" sz="1800" dirty="0"/>
            </a:br>
            <a:br>
              <a:rPr lang="en-US" sz="1800" dirty="0"/>
            </a:br>
            <a:r>
              <a:rPr lang="en-US" sz="1800" dirty="0"/>
              <a:t>(</a:t>
            </a:r>
            <a:r>
              <a:rPr lang="en-US" sz="1800" i="1" dirty="0"/>
              <a:t>Arab Language – The Academic Path</a:t>
            </a:r>
            <a:r>
              <a:rPr lang="en-US" sz="1800" dirty="0"/>
              <a:t>, Grade 10, Part 2 (2017) p. 27)</a:t>
            </a:r>
            <a:endParaRPr lang="he-IL" sz="1800" dirty="0"/>
          </a:p>
        </p:txBody>
      </p:sp>
      <p:pic>
        <p:nvPicPr>
          <p:cNvPr id="4" name="מציין מיקום תוכן 3" descr="שפה י2 27 הציונים השמדה">
            <a:extLst>
              <a:ext uri="{FF2B5EF4-FFF2-40B4-BE49-F238E27FC236}">
                <a16:creationId xmlns:a16="http://schemas.microsoft.com/office/drawing/2014/main" id="{2BC04276-F8D8-4D32-96B7-C4EDC6CE766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0" y="4267200"/>
            <a:ext cx="7378700" cy="1016000"/>
          </a:xfrm>
          <a:prstGeom prst="rect">
            <a:avLst/>
          </a:prstGeom>
          <a:noFill/>
          <a:ln>
            <a:noFill/>
          </a:ln>
        </p:spPr>
      </p:pic>
    </p:spTree>
    <p:extLst>
      <p:ext uri="{BB962C8B-B14F-4D97-AF65-F5344CB8AC3E}">
        <p14:creationId xmlns:p14="http://schemas.microsoft.com/office/powerpoint/2010/main" val="227105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3F765D-0FCA-4BBD-8E29-61D69E9D9C48}"/>
              </a:ext>
            </a:extLst>
          </p:cNvPr>
          <p:cNvSpPr>
            <a:spLocks noGrp="1"/>
          </p:cNvSpPr>
          <p:nvPr>
            <p:ph type="title"/>
          </p:nvPr>
        </p:nvSpPr>
        <p:spPr>
          <a:xfrm>
            <a:off x="838200" y="365125"/>
            <a:ext cx="10515600" cy="2416175"/>
          </a:xfrm>
        </p:spPr>
        <p:txBody>
          <a:bodyPr>
            <a:normAutofit/>
          </a:bodyPr>
          <a:lstStyle/>
          <a:p>
            <a:pPr algn="l" rtl="0"/>
            <a:r>
              <a:rPr lang="en-US" sz="1800" dirty="0"/>
              <a:t>“Let us watch a video clip from the attached disk about </a:t>
            </a:r>
            <a:r>
              <a:rPr lang="en-US" sz="1800" b="1" dirty="0"/>
              <a:t>the Jews’ attempt to kill God’s Messenger </a:t>
            </a:r>
            <a:r>
              <a:rPr lang="en-US" sz="1800" dirty="0"/>
              <a:t>[Muhammad].”</a:t>
            </a:r>
            <a:br>
              <a:rPr lang="en-US" sz="1800" dirty="0"/>
            </a:br>
            <a:br>
              <a:rPr lang="en-US" sz="1800" dirty="0"/>
            </a:br>
            <a:r>
              <a:rPr lang="en-US" sz="1800" dirty="0"/>
              <a:t>(</a:t>
            </a:r>
            <a:r>
              <a:rPr lang="en-US" sz="1800" i="1" dirty="0"/>
              <a:t>Islamic Education</a:t>
            </a:r>
            <a:r>
              <a:rPr lang="en-US" sz="1800" dirty="0"/>
              <a:t>, Grade 5, Part 2 (2017) p. 65)</a:t>
            </a:r>
            <a:endParaRPr lang="he-IL" sz="1800" dirty="0"/>
          </a:p>
        </p:txBody>
      </p:sp>
      <p:pic>
        <p:nvPicPr>
          <p:cNvPr id="4" name="מציין מיקום תוכן 3">
            <a:extLst>
              <a:ext uri="{FF2B5EF4-FFF2-40B4-BE49-F238E27FC236}">
                <a16:creationId xmlns:a16="http://schemas.microsoft.com/office/drawing/2014/main" id="{574E7750-A725-4C1C-BE5C-23EAA1CE436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1000" y="3987800"/>
            <a:ext cx="6477000" cy="1473200"/>
          </a:xfrm>
          <a:prstGeom prst="rect">
            <a:avLst/>
          </a:prstGeom>
          <a:noFill/>
          <a:ln>
            <a:noFill/>
          </a:ln>
        </p:spPr>
      </p:pic>
    </p:spTree>
    <p:extLst>
      <p:ext uri="{BB962C8B-B14F-4D97-AF65-F5344CB8AC3E}">
        <p14:creationId xmlns:p14="http://schemas.microsoft.com/office/powerpoint/2010/main" val="1813400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9BAB65-9484-4AF6-96DE-541B742F7A20}"/>
              </a:ext>
            </a:extLst>
          </p:cNvPr>
          <p:cNvSpPr>
            <a:spLocks noGrp="1"/>
          </p:cNvSpPr>
          <p:nvPr>
            <p:ph type="title"/>
          </p:nvPr>
        </p:nvSpPr>
        <p:spPr>
          <a:xfrm>
            <a:off x="838200" y="365125"/>
            <a:ext cx="10515600" cy="2441575"/>
          </a:xfrm>
        </p:spPr>
        <p:txBody>
          <a:bodyPr>
            <a:normAutofit/>
          </a:bodyPr>
          <a:lstStyle/>
          <a:p>
            <a:pPr algn="l" rtl="0"/>
            <a:r>
              <a:rPr lang="en-US" sz="1800" dirty="0"/>
              <a:t>“Where are the horsemen [who would ride] towards Al-Aqsa [Mosque] to liberate it</a:t>
            </a:r>
            <a:br>
              <a:rPr lang="en-US" sz="1800" dirty="0"/>
            </a:br>
            <a:r>
              <a:rPr lang="en-US" sz="1800" dirty="0"/>
              <a:t>From the grip of unbelief, from </a:t>
            </a:r>
            <a:r>
              <a:rPr lang="en-US" sz="1800" b="1" dirty="0"/>
              <a:t>the Devil’s aides</a:t>
            </a:r>
            <a:r>
              <a:rPr lang="en-US" sz="1800" dirty="0"/>
              <a:t>?”</a:t>
            </a:r>
            <a:br>
              <a:rPr lang="en-US" sz="1800" dirty="0"/>
            </a:br>
            <a:br>
              <a:rPr lang="en-US" sz="1800" dirty="0"/>
            </a:br>
            <a:r>
              <a:rPr lang="en-US" sz="1800" dirty="0"/>
              <a:t>(</a:t>
            </a:r>
            <a:r>
              <a:rPr lang="en-US" sz="1800" i="1" dirty="0"/>
              <a:t>Arab Language</a:t>
            </a:r>
            <a:r>
              <a:rPr lang="en-US" sz="1800" dirty="0"/>
              <a:t>, Grade 7, Part 1 (2017) p. 66)</a:t>
            </a:r>
            <a:endParaRPr lang="he-IL" sz="1800" dirty="0"/>
          </a:p>
        </p:txBody>
      </p:sp>
      <p:pic>
        <p:nvPicPr>
          <p:cNvPr id="4" name="מציין מיקום תוכן 3">
            <a:extLst>
              <a:ext uri="{FF2B5EF4-FFF2-40B4-BE49-F238E27FC236}">
                <a16:creationId xmlns:a16="http://schemas.microsoft.com/office/drawing/2014/main" id="{50B8B835-E2B0-4A41-A129-3797CED23A7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2700" y="4318000"/>
            <a:ext cx="4838700" cy="850899"/>
          </a:xfrm>
          <a:prstGeom prst="rect">
            <a:avLst/>
          </a:prstGeom>
          <a:noFill/>
          <a:ln>
            <a:noFill/>
          </a:ln>
        </p:spPr>
      </p:pic>
    </p:spTree>
    <p:extLst>
      <p:ext uri="{BB962C8B-B14F-4D97-AF65-F5344CB8AC3E}">
        <p14:creationId xmlns:p14="http://schemas.microsoft.com/office/powerpoint/2010/main" val="424531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041276-4213-4B82-9C2E-936B43290F33}"/>
              </a:ext>
            </a:extLst>
          </p:cNvPr>
          <p:cNvSpPr>
            <a:spLocks noGrp="1"/>
          </p:cNvSpPr>
          <p:nvPr>
            <p:ph type="title"/>
          </p:nvPr>
        </p:nvSpPr>
        <p:spPr>
          <a:xfrm>
            <a:off x="838200" y="365125"/>
            <a:ext cx="10515600" cy="3444875"/>
          </a:xfrm>
        </p:spPr>
        <p:txBody>
          <a:bodyPr>
            <a:normAutofit/>
          </a:bodyPr>
          <a:lstStyle/>
          <a:p>
            <a:pPr algn="ctr" rtl="0"/>
            <a:r>
              <a:rPr lang="en-US" sz="3200" dirty="0"/>
              <a:t>Violent Struggle for Liberation instead of Peace Education </a:t>
            </a:r>
            <a:endParaRPr lang="he-IL" sz="3200" dirty="0"/>
          </a:p>
        </p:txBody>
      </p:sp>
      <p:sp>
        <p:nvSpPr>
          <p:cNvPr id="3" name="מציין מיקום תוכן 2">
            <a:extLst>
              <a:ext uri="{FF2B5EF4-FFF2-40B4-BE49-F238E27FC236}">
                <a16:creationId xmlns:a16="http://schemas.microsoft.com/office/drawing/2014/main" id="{BD14A9B8-A8A8-4264-86C8-A7A9B6FAD8BF}"/>
              </a:ext>
            </a:extLst>
          </p:cNvPr>
          <p:cNvSpPr>
            <a:spLocks noGrp="1"/>
          </p:cNvSpPr>
          <p:nvPr>
            <p:ph idx="1"/>
          </p:nvPr>
        </p:nvSpPr>
        <p:spPr>
          <a:xfrm>
            <a:off x="838200" y="6045199"/>
            <a:ext cx="10515600" cy="131763"/>
          </a:xfrm>
        </p:spPr>
        <p:txBody>
          <a:bodyPr>
            <a:normAutofit fontScale="25000" lnSpcReduction="20000"/>
          </a:bodyPr>
          <a:lstStyle/>
          <a:p>
            <a:pPr marL="0" indent="0" algn="ctr" rtl="0">
              <a:buNone/>
            </a:pPr>
            <a:endParaRPr lang="he-IL" dirty="0"/>
          </a:p>
        </p:txBody>
      </p:sp>
    </p:spTree>
    <p:extLst>
      <p:ext uri="{BB962C8B-B14F-4D97-AF65-F5344CB8AC3E}">
        <p14:creationId xmlns:p14="http://schemas.microsoft.com/office/powerpoint/2010/main" val="233373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7E95A8-6A76-43B2-AA33-9776634E5CE5}"/>
              </a:ext>
            </a:extLst>
          </p:cNvPr>
          <p:cNvSpPr>
            <a:spLocks noGrp="1"/>
          </p:cNvSpPr>
          <p:nvPr>
            <p:ph type="title"/>
          </p:nvPr>
        </p:nvSpPr>
        <p:spPr>
          <a:xfrm>
            <a:off x="838200" y="1"/>
            <a:ext cx="4813300" cy="6858000"/>
          </a:xfrm>
        </p:spPr>
        <p:txBody>
          <a:bodyPr>
            <a:normAutofit/>
          </a:bodyPr>
          <a:lstStyle/>
          <a:p>
            <a:pPr algn="l" rtl="0"/>
            <a:r>
              <a:rPr lang="en-US" sz="1800" b="1" dirty="0"/>
              <a:t>The PA national anthem titled </a:t>
            </a:r>
            <a:r>
              <a:rPr lang="en-US" sz="1800" b="1" i="1" dirty="0" err="1"/>
              <a:t>Fidai</a:t>
            </a:r>
            <a:r>
              <a:rPr lang="en-US" sz="1800" b="1" dirty="0"/>
              <a:t>:</a:t>
            </a:r>
            <a:br>
              <a:rPr lang="en-US" sz="1800" b="1" dirty="0"/>
            </a:br>
            <a:br>
              <a:rPr lang="en-US" sz="1800" i="1" dirty="0"/>
            </a:br>
            <a:r>
              <a:rPr lang="en-US" sz="1600" i="1" dirty="0" err="1"/>
              <a:t>Fidai</a:t>
            </a:r>
            <a:r>
              <a:rPr lang="en-US" sz="1600" dirty="0"/>
              <a:t>, </a:t>
            </a:r>
            <a:r>
              <a:rPr lang="en-US" sz="1600" i="1" dirty="0" err="1"/>
              <a:t>fidai</a:t>
            </a:r>
            <a:r>
              <a:rPr lang="en-US" sz="1600" dirty="0"/>
              <a:t>, </a:t>
            </a:r>
            <a:r>
              <a:rPr lang="en-US" sz="1600" i="1" dirty="0" err="1"/>
              <a:t>fidai</a:t>
            </a:r>
            <a:r>
              <a:rPr lang="en-US" sz="1600" dirty="0"/>
              <a:t>, O my land, O land of the forefathers</a:t>
            </a:r>
            <a:br>
              <a:rPr lang="en-US" sz="1600" dirty="0"/>
            </a:br>
            <a:r>
              <a:rPr lang="en-US" sz="1600" i="1" dirty="0" err="1"/>
              <a:t>Fidai</a:t>
            </a:r>
            <a:r>
              <a:rPr lang="en-US" sz="1600" dirty="0"/>
              <a:t>, </a:t>
            </a:r>
            <a:r>
              <a:rPr lang="en-US" sz="1600" i="1" dirty="0" err="1"/>
              <a:t>fidai</a:t>
            </a:r>
            <a:r>
              <a:rPr lang="en-US" sz="1600" dirty="0"/>
              <a:t>, </a:t>
            </a:r>
            <a:r>
              <a:rPr lang="en-US" sz="1600" i="1" dirty="0" err="1"/>
              <a:t>fidai</a:t>
            </a:r>
            <a:r>
              <a:rPr lang="en-US" sz="1600" dirty="0"/>
              <a:t>, O my people, O people of eternity</a:t>
            </a:r>
            <a:br>
              <a:rPr lang="en-US" sz="1600" dirty="0"/>
            </a:br>
            <a:r>
              <a:rPr lang="en-US" sz="1600" dirty="0"/>
              <a:t>With my determination, my fire and </a:t>
            </a:r>
            <a:r>
              <a:rPr lang="en-US" sz="1600" b="1" dirty="0"/>
              <a:t>the volcano of my revenge [</a:t>
            </a:r>
            <a:r>
              <a:rPr lang="en-US" sz="1600" b="1" i="1" dirty="0" err="1"/>
              <a:t>tha'r</a:t>
            </a:r>
            <a:r>
              <a:rPr lang="en-US" sz="1600" b="1" dirty="0"/>
              <a:t>]</a:t>
            </a:r>
            <a:br>
              <a:rPr lang="en-US" sz="1600" dirty="0"/>
            </a:br>
            <a:r>
              <a:rPr lang="en-US" sz="1600" dirty="0"/>
              <a:t>And my blood's yearning to my land and my home</a:t>
            </a:r>
            <a:br>
              <a:rPr lang="en-US" sz="1600" dirty="0"/>
            </a:br>
            <a:r>
              <a:rPr lang="en-US" sz="1600" dirty="0"/>
              <a:t>I have climbed mountains and went into struggle</a:t>
            </a:r>
            <a:br>
              <a:rPr lang="en-US" sz="1600" dirty="0"/>
            </a:br>
            <a:r>
              <a:rPr lang="en-US" sz="1600" dirty="0"/>
              <a:t>I defeated the impossible and shattered the shackles</a:t>
            </a:r>
            <a:br>
              <a:rPr lang="en-US" sz="1600" dirty="0"/>
            </a:br>
            <a:r>
              <a:rPr lang="en-US" sz="1600" i="1" dirty="0" err="1"/>
              <a:t>Fidai</a:t>
            </a:r>
            <a:r>
              <a:rPr lang="en-US" sz="1600" i="1" dirty="0"/>
              <a:t>, </a:t>
            </a:r>
            <a:r>
              <a:rPr lang="en-US" sz="1600" i="1" dirty="0" err="1"/>
              <a:t>Fidai</a:t>
            </a:r>
            <a:r>
              <a:rPr lang="en-US" sz="1600" i="1" dirty="0"/>
              <a:t>, </a:t>
            </a:r>
            <a:r>
              <a:rPr lang="en-US" sz="1600" i="1" dirty="0" err="1"/>
              <a:t>Fidai</a:t>
            </a:r>
            <a:r>
              <a:rPr lang="en-US" sz="1600" dirty="0"/>
              <a:t>, O my land, O land of the forefathers</a:t>
            </a:r>
            <a:br>
              <a:rPr lang="en-US" sz="1600" dirty="0"/>
            </a:br>
            <a:r>
              <a:rPr lang="en-US" sz="1600" i="1" dirty="0" err="1"/>
              <a:t>Fidai</a:t>
            </a:r>
            <a:r>
              <a:rPr lang="en-US" sz="1600" dirty="0"/>
              <a:t>, </a:t>
            </a:r>
            <a:r>
              <a:rPr lang="en-US" sz="1600" i="1" dirty="0" err="1"/>
              <a:t>fidai</a:t>
            </a:r>
            <a:r>
              <a:rPr lang="en-US" sz="1600" dirty="0"/>
              <a:t>, </a:t>
            </a:r>
            <a:r>
              <a:rPr lang="en-US" sz="1600" i="1" dirty="0" err="1"/>
              <a:t>fidai</a:t>
            </a:r>
            <a:r>
              <a:rPr lang="en-US" sz="1600" dirty="0"/>
              <a:t>, O my people, O people of eternity</a:t>
            </a:r>
            <a:br>
              <a:rPr lang="en-US" sz="1600" dirty="0"/>
            </a:br>
            <a:r>
              <a:rPr lang="en-US" sz="1600" dirty="0"/>
              <a:t>In the winds' storm and </a:t>
            </a:r>
            <a:r>
              <a:rPr lang="en-US" sz="1600" b="1" dirty="0"/>
              <a:t>the weapon's fire</a:t>
            </a:r>
            <a:br>
              <a:rPr lang="en-US" sz="1600" dirty="0"/>
            </a:br>
            <a:r>
              <a:rPr lang="en-US" sz="1600" dirty="0"/>
              <a:t>And my people's determination to carry on the struggle</a:t>
            </a:r>
            <a:br>
              <a:rPr lang="en-US" sz="1600" dirty="0"/>
            </a:br>
            <a:r>
              <a:rPr lang="en-US" sz="1600" dirty="0"/>
              <a:t>Palestine is my home and </a:t>
            </a:r>
            <a:r>
              <a:rPr lang="en-US" sz="1600" b="1" dirty="0"/>
              <a:t>the road to my victory</a:t>
            </a:r>
            <a:br>
              <a:rPr lang="en-US" sz="1600" dirty="0"/>
            </a:br>
            <a:r>
              <a:rPr lang="en-US" sz="1600" b="1" dirty="0"/>
              <a:t>Palestine is my revenge [</a:t>
            </a:r>
            <a:r>
              <a:rPr lang="en-US" sz="1600" b="1" i="1" dirty="0" err="1"/>
              <a:t>tha'ri</a:t>
            </a:r>
            <a:r>
              <a:rPr lang="en-US" sz="1600" b="1" dirty="0"/>
              <a:t>] </a:t>
            </a:r>
            <a:r>
              <a:rPr lang="en-US" sz="1600" dirty="0"/>
              <a:t>and the land of steadfastness</a:t>
            </a:r>
            <a:br>
              <a:rPr lang="en-US" sz="1600" dirty="0"/>
            </a:br>
            <a:r>
              <a:rPr lang="en-US" sz="1600" i="1" dirty="0" err="1"/>
              <a:t>Fidai</a:t>
            </a:r>
            <a:r>
              <a:rPr lang="en-US" sz="1600" i="1" dirty="0"/>
              <a:t>, </a:t>
            </a:r>
            <a:r>
              <a:rPr lang="en-US" sz="1600" i="1" dirty="0" err="1"/>
              <a:t>Fidai</a:t>
            </a:r>
            <a:r>
              <a:rPr lang="en-US" sz="1600" i="1" dirty="0"/>
              <a:t>, </a:t>
            </a:r>
            <a:r>
              <a:rPr lang="en-US" sz="1600" i="1" dirty="0" err="1"/>
              <a:t>Fidai</a:t>
            </a:r>
            <a:r>
              <a:rPr lang="en-US" sz="1600" i="1" dirty="0"/>
              <a:t>,</a:t>
            </a:r>
            <a:r>
              <a:rPr lang="en-US" sz="1600" dirty="0"/>
              <a:t> O my land, O land of the forefathers</a:t>
            </a:r>
            <a:br>
              <a:rPr lang="en-US" sz="1600" dirty="0"/>
            </a:br>
            <a:r>
              <a:rPr lang="en-US" sz="1600" i="1" dirty="0" err="1"/>
              <a:t>Fidai</a:t>
            </a:r>
            <a:r>
              <a:rPr lang="en-US" sz="1600" i="1" dirty="0"/>
              <a:t>, </a:t>
            </a:r>
            <a:r>
              <a:rPr lang="en-US" sz="1600" i="1" dirty="0" err="1"/>
              <a:t>Fidai</a:t>
            </a:r>
            <a:r>
              <a:rPr lang="en-US" sz="1600" i="1" dirty="0"/>
              <a:t>, </a:t>
            </a:r>
            <a:r>
              <a:rPr lang="en-US" sz="1600" i="1" dirty="0" err="1"/>
              <a:t>Fidai</a:t>
            </a:r>
            <a:r>
              <a:rPr lang="en-US" sz="1600" i="1" dirty="0"/>
              <a:t>,</a:t>
            </a:r>
            <a:r>
              <a:rPr lang="en-US" sz="1600" dirty="0"/>
              <a:t> O my people, O people of eternity</a:t>
            </a:r>
            <a:br>
              <a:rPr lang="en-US" sz="1600" dirty="0"/>
            </a:br>
            <a:r>
              <a:rPr lang="en-US" sz="1600" dirty="0"/>
              <a:t>By the oath under the flag's shadow </a:t>
            </a:r>
            <a:br>
              <a:rPr lang="en-US" sz="1600" dirty="0"/>
            </a:br>
            <a:r>
              <a:rPr lang="en-US" sz="1600" dirty="0"/>
              <a:t>By my people's determination, and by the pain's fire</a:t>
            </a:r>
            <a:br>
              <a:rPr lang="en-US" sz="1600" dirty="0"/>
            </a:br>
            <a:r>
              <a:rPr lang="en-US" sz="1600" b="1" dirty="0"/>
              <a:t>I shall live as a </a:t>
            </a:r>
            <a:r>
              <a:rPr lang="en-US" sz="1600" b="1" i="1" dirty="0" err="1"/>
              <a:t>Fidai</a:t>
            </a:r>
            <a:r>
              <a:rPr lang="en-US" sz="1600" b="1" dirty="0"/>
              <a:t> and I shall continue as a </a:t>
            </a:r>
            <a:r>
              <a:rPr lang="en-US" sz="1600" b="1" i="1" dirty="0" err="1"/>
              <a:t>Fidai</a:t>
            </a:r>
            <a:r>
              <a:rPr lang="en-US" sz="1600" b="1" dirty="0"/>
              <a:t> </a:t>
            </a:r>
            <a:br>
              <a:rPr lang="en-US" sz="1600" b="1" dirty="0"/>
            </a:br>
            <a:r>
              <a:rPr lang="en-US" sz="1600" b="1" dirty="0"/>
              <a:t>And I shall die as a </a:t>
            </a:r>
            <a:r>
              <a:rPr lang="en-US" sz="1600" b="1" i="1" dirty="0" err="1"/>
              <a:t>Fidai</a:t>
            </a:r>
            <a:r>
              <a:rPr lang="en-US" sz="1600" b="1" dirty="0"/>
              <a:t> until I return</a:t>
            </a:r>
            <a:br>
              <a:rPr lang="en-US" sz="1600" b="1" dirty="0"/>
            </a:br>
            <a:r>
              <a:rPr lang="en-US" sz="1600" i="1" dirty="0" err="1"/>
              <a:t>Fidai</a:t>
            </a:r>
            <a:r>
              <a:rPr lang="en-US" sz="1600" dirty="0"/>
              <a:t>, </a:t>
            </a:r>
            <a:r>
              <a:rPr lang="en-US" sz="1600" i="1" dirty="0" err="1"/>
              <a:t>fidai</a:t>
            </a:r>
            <a:r>
              <a:rPr lang="en-US" sz="1600" dirty="0"/>
              <a:t>, </a:t>
            </a:r>
            <a:r>
              <a:rPr lang="en-US" sz="1600" i="1" dirty="0" err="1"/>
              <a:t>fidai</a:t>
            </a:r>
            <a:r>
              <a:rPr lang="en-US" sz="1600" dirty="0"/>
              <a:t>, O my land, O land of the forefathers</a:t>
            </a:r>
            <a:br>
              <a:rPr lang="en-US" sz="1600" dirty="0"/>
            </a:br>
            <a:r>
              <a:rPr lang="en-US" sz="1600" i="1" dirty="0" err="1"/>
              <a:t>Fidai</a:t>
            </a:r>
            <a:r>
              <a:rPr lang="en-US" sz="1600" dirty="0"/>
              <a:t>, </a:t>
            </a:r>
            <a:r>
              <a:rPr lang="en-US" sz="1600" i="1" dirty="0" err="1"/>
              <a:t>fidai</a:t>
            </a:r>
            <a:r>
              <a:rPr lang="en-US" sz="1600" dirty="0"/>
              <a:t>, </a:t>
            </a:r>
            <a:r>
              <a:rPr lang="en-US" sz="1600" i="1" dirty="0" err="1"/>
              <a:t>fidai</a:t>
            </a:r>
            <a:r>
              <a:rPr lang="en-US" sz="1600" dirty="0"/>
              <a:t>, O my people, O people of eternity“</a:t>
            </a:r>
            <a:br>
              <a:rPr lang="en-US" sz="1600" dirty="0"/>
            </a:br>
            <a:br>
              <a:rPr lang="en-US" sz="1600" dirty="0"/>
            </a:br>
            <a:r>
              <a:rPr lang="en-US" sz="1600" dirty="0"/>
              <a:t>(</a:t>
            </a:r>
            <a:r>
              <a:rPr lang="en-US" sz="1600" i="1" dirty="0"/>
              <a:t>National and Social Upbringing</a:t>
            </a:r>
            <a:r>
              <a:rPr lang="en-US" sz="1600" dirty="0"/>
              <a:t>, Grade 3, Part 1 (2017) pp. 15-16)</a:t>
            </a:r>
            <a:br>
              <a:rPr lang="en-US" sz="1600" dirty="0"/>
            </a:br>
            <a:endParaRPr lang="he-IL" sz="1600" dirty="0"/>
          </a:p>
        </p:txBody>
      </p:sp>
      <p:pic>
        <p:nvPicPr>
          <p:cNvPr id="4" name="מציין מיקום תוכן 5" descr="חל גא 15">
            <a:extLst>
              <a:ext uri="{FF2B5EF4-FFF2-40B4-BE49-F238E27FC236}">
                <a16:creationId xmlns:a16="http://schemas.microsoft.com/office/drawing/2014/main" id="{7B042A0F-E3C9-461B-BDBD-7524664ED19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66100" y="365125"/>
            <a:ext cx="3302000" cy="2949575"/>
          </a:xfrm>
          <a:prstGeom prst="rect">
            <a:avLst/>
          </a:prstGeom>
          <a:noFill/>
          <a:ln>
            <a:noFill/>
          </a:ln>
        </p:spPr>
      </p:pic>
      <p:pic>
        <p:nvPicPr>
          <p:cNvPr id="5" name="תמונה 4" descr="חל גא 16">
            <a:extLst>
              <a:ext uri="{FF2B5EF4-FFF2-40B4-BE49-F238E27FC236}">
                <a16:creationId xmlns:a16="http://schemas.microsoft.com/office/drawing/2014/main" id="{0206E59B-529F-46D0-8537-8F435A0825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70800" y="3429000"/>
            <a:ext cx="3784600" cy="3124199"/>
          </a:xfrm>
          <a:prstGeom prst="rect">
            <a:avLst/>
          </a:prstGeom>
          <a:noFill/>
          <a:ln>
            <a:noFill/>
          </a:ln>
        </p:spPr>
      </p:pic>
    </p:spTree>
    <p:extLst>
      <p:ext uri="{BB962C8B-B14F-4D97-AF65-F5344CB8AC3E}">
        <p14:creationId xmlns:p14="http://schemas.microsoft.com/office/powerpoint/2010/main" val="591594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A4FD4C-C97B-4763-AA69-D56BEAC935B1}"/>
              </a:ext>
            </a:extLst>
          </p:cNvPr>
          <p:cNvSpPr>
            <a:spLocks noGrp="1"/>
          </p:cNvSpPr>
          <p:nvPr>
            <p:ph type="title"/>
          </p:nvPr>
        </p:nvSpPr>
        <p:spPr>
          <a:xfrm>
            <a:off x="838200" y="365125"/>
            <a:ext cx="10515600" cy="2162175"/>
          </a:xfrm>
        </p:spPr>
        <p:txBody>
          <a:bodyPr>
            <a:normAutofit/>
          </a:bodyPr>
          <a:lstStyle/>
          <a:p>
            <a:pPr algn="ctr" rtl="0"/>
            <a:r>
              <a:rPr lang="en-US" sz="1800" b="1" dirty="0"/>
              <a:t>The violent liberation struggle as presented to first-grade students:</a:t>
            </a:r>
            <a:br>
              <a:rPr lang="en-US" sz="1800" b="1" dirty="0"/>
            </a:br>
            <a:br>
              <a:rPr lang="en-US" sz="1800" dirty="0"/>
            </a:br>
            <a:r>
              <a:rPr lang="en-US" sz="1800" dirty="0"/>
              <a:t>(</a:t>
            </a:r>
            <a:r>
              <a:rPr lang="en-US" sz="1800" i="1" dirty="0"/>
              <a:t>Our beautiful Language</a:t>
            </a:r>
            <a:r>
              <a:rPr lang="en-US" sz="1800" dirty="0"/>
              <a:t>, Grade 1, Part 2 (2017) p. 81) </a:t>
            </a:r>
            <a:endParaRPr lang="he-IL" sz="1800" dirty="0"/>
          </a:p>
        </p:txBody>
      </p:sp>
      <p:pic>
        <p:nvPicPr>
          <p:cNvPr id="4" name="מציין מיקום תוכן 3" descr="שפה אב 81">
            <a:extLst>
              <a:ext uri="{FF2B5EF4-FFF2-40B4-BE49-F238E27FC236}">
                <a16:creationId xmlns:a16="http://schemas.microsoft.com/office/drawing/2014/main" id="{6A6A3ACC-3514-4F95-B3EA-497858EEB28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03337" y="2895600"/>
            <a:ext cx="3785326" cy="3281363"/>
          </a:xfrm>
          <a:prstGeom prst="rect">
            <a:avLst/>
          </a:prstGeom>
          <a:noFill/>
          <a:ln>
            <a:noFill/>
          </a:ln>
        </p:spPr>
      </p:pic>
    </p:spTree>
    <p:extLst>
      <p:ext uri="{BB962C8B-B14F-4D97-AF65-F5344CB8AC3E}">
        <p14:creationId xmlns:p14="http://schemas.microsoft.com/office/powerpoint/2010/main" val="278578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15BC83-D1B4-4996-A7D0-8E6CEE58AA0D}"/>
              </a:ext>
            </a:extLst>
          </p:cNvPr>
          <p:cNvSpPr>
            <a:spLocks noGrp="1"/>
          </p:cNvSpPr>
          <p:nvPr>
            <p:ph type="title"/>
          </p:nvPr>
        </p:nvSpPr>
        <p:spPr>
          <a:xfrm>
            <a:off x="838200" y="38101"/>
            <a:ext cx="11074400" cy="3276599"/>
          </a:xfrm>
        </p:spPr>
        <p:txBody>
          <a:bodyPr>
            <a:normAutofit/>
          </a:bodyPr>
          <a:lstStyle/>
          <a:p>
            <a:pPr algn="l" rtl="0"/>
            <a:r>
              <a:rPr lang="en-US" sz="1800" dirty="0"/>
              <a:t>“</a:t>
            </a:r>
            <a:r>
              <a:rPr lang="en-US" sz="1800" u="sng" dirty="0"/>
              <a:t>Geographical Distribution of the Palestinian People</a:t>
            </a:r>
            <a:br>
              <a:rPr lang="en-US" sz="1800" dirty="0"/>
            </a:br>
            <a:r>
              <a:rPr lang="en-US" sz="1800" dirty="0"/>
              <a:t>Activity 2: We will look at the figures of the Palestinian people according to domicile and then will do the following:</a:t>
            </a:r>
            <a:br>
              <a:rPr lang="en-US" sz="1800" dirty="0"/>
            </a:br>
            <a:r>
              <a:rPr lang="en-US" sz="1800" dirty="0"/>
              <a:t>                                                                                      	     	</a:t>
            </a:r>
            <a:r>
              <a:rPr lang="en-US" sz="1400" u="sng" dirty="0"/>
              <a:t>Domicile</a:t>
            </a:r>
            <a:r>
              <a:rPr lang="en-US" sz="1400" dirty="0"/>
              <a:t>	</a:t>
            </a:r>
            <a:r>
              <a:rPr lang="en-US" sz="1800" dirty="0"/>
              <a:t>		</a:t>
            </a:r>
            <a:r>
              <a:rPr lang="en-US" sz="1400" u="sng" dirty="0"/>
              <a:t>Number of Inhabitants</a:t>
            </a:r>
            <a:br>
              <a:rPr lang="en-US" sz="1800" dirty="0"/>
            </a:br>
            <a:r>
              <a:rPr lang="en-US" sz="1800" dirty="0"/>
              <a:t>- We will analyze the data appearing in the chart	    	</a:t>
            </a:r>
            <a:r>
              <a:rPr lang="en-US" sz="1400" dirty="0"/>
              <a:t>The West Bank		   2,972,069</a:t>
            </a:r>
            <a:r>
              <a:rPr lang="en-US" sz="1800" dirty="0"/>
              <a:t>		</a:t>
            </a:r>
            <a:br>
              <a:rPr lang="en-US" sz="1800" dirty="0"/>
            </a:br>
            <a:r>
              <a:rPr lang="en-US" sz="1800" dirty="0"/>
              <a:t>and then present the results we have arrived at.		</a:t>
            </a:r>
            <a:r>
              <a:rPr lang="en-US" sz="1400" dirty="0"/>
              <a:t>The Gaza Strip		   1,912,267      </a:t>
            </a:r>
            <a:r>
              <a:rPr lang="en-US" sz="1800" dirty="0"/>
              <a:t>	</a:t>
            </a:r>
            <a:br>
              <a:rPr lang="en-US" sz="1800" dirty="0"/>
            </a:br>
            <a:r>
              <a:rPr lang="en-US" sz="1800" dirty="0"/>
              <a:t>- We will draw conclusions regarding the areas 		</a:t>
            </a:r>
            <a:r>
              <a:rPr lang="en-US" sz="1400" b="1" dirty="0"/>
              <a:t>The territories occupied in 1948 </a:t>
            </a:r>
            <a:r>
              <a:rPr lang="en-US" sz="1400" dirty="0"/>
              <a:t>	   1,531,711</a:t>
            </a:r>
            <a:r>
              <a:rPr lang="en-US" sz="1800" dirty="0"/>
              <a:t>		</a:t>
            </a:r>
            <a:br>
              <a:rPr lang="en-US" sz="1800" dirty="0"/>
            </a:br>
            <a:r>
              <a:rPr lang="en-US" sz="1800" dirty="0"/>
              <a:t>where the largest number of [sons] of the 		</a:t>
            </a:r>
            <a:r>
              <a:rPr lang="en-US" sz="1400" dirty="0"/>
              <a:t>The</a:t>
            </a:r>
            <a:r>
              <a:rPr lang="en-US" sz="1800" dirty="0"/>
              <a:t> </a:t>
            </a:r>
            <a:r>
              <a:rPr lang="en-US" sz="1400" dirty="0"/>
              <a:t>Diaspora in Arab States	   5,594,683</a:t>
            </a:r>
            <a:br>
              <a:rPr lang="en-US" sz="1800" dirty="0"/>
            </a:br>
            <a:r>
              <a:rPr lang="en-US" sz="1800" dirty="0"/>
              <a:t>Palestinian people reside.				</a:t>
            </a:r>
            <a:r>
              <a:rPr lang="en-US" sz="1400" dirty="0"/>
              <a:t>The Diaspora in foreign States	      695,677</a:t>
            </a:r>
            <a:br>
              <a:rPr lang="en-US" sz="1400" dirty="0"/>
            </a:br>
            <a:r>
              <a:rPr lang="en-US" sz="1400" dirty="0"/>
              <a:t>						Total number of Palestinians	12,706, 407 </a:t>
            </a:r>
            <a:br>
              <a:rPr lang="en-US" sz="1400" dirty="0"/>
            </a:br>
            <a:br>
              <a:rPr lang="en-US" sz="1400" dirty="0"/>
            </a:br>
            <a:r>
              <a:rPr lang="en-US" sz="1400" dirty="0"/>
              <a:t>                                                                                                                                          Palestinian Central Bureau of Statistics, 2016</a:t>
            </a:r>
            <a:r>
              <a:rPr lang="en-US" sz="1800" dirty="0"/>
              <a:t>”</a:t>
            </a:r>
            <a:br>
              <a:rPr lang="en-US" sz="1800" dirty="0"/>
            </a:br>
            <a:br>
              <a:rPr lang="en-US" sz="1400" dirty="0"/>
            </a:br>
            <a:r>
              <a:rPr lang="en-US" sz="1800" dirty="0"/>
              <a:t>(</a:t>
            </a:r>
            <a:r>
              <a:rPr lang="en-US" sz="1800" i="1" dirty="0"/>
              <a:t>Geography and Modern and Contemporary History of Palestine</a:t>
            </a:r>
            <a:r>
              <a:rPr lang="en-US" sz="1800" dirty="0"/>
              <a:t>, Grade 10, Part 2 (2017) p. 91)</a:t>
            </a:r>
            <a:endParaRPr lang="he-IL" sz="1800" u="sng" dirty="0"/>
          </a:p>
        </p:txBody>
      </p:sp>
      <p:pic>
        <p:nvPicPr>
          <p:cNvPr id="6" name="מציין מיקום תוכן 3" descr="גיאהסט י2 91">
            <a:extLst>
              <a:ext uri="{FF2B5EF4-FFF2-40B4-BE49-F238E27FC236}">
                <a16:creationId xmlns:a16="http://schemas.microsoft.com/office/drawing/2014/main" id="{3112DF34-B3E2-44DD-965F-4E0B37763B2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9437" y="3429000"/>
            <a:ext cx="6303963" cy="3276599"/>
          </a:xfrm>
          <a:prstGeom prst="rect">
            <a:avLst/>
          </a:prstGeom>
          <a:noFill/>
          <a:ln>
            <a:noFill/>
          </a:ln>
        </p:spPr>
      </p:pic>
    </p:spTree>
    <p:extLst>
      <p:ext uri="{BB962C8B-B14F-4D97-AF65-F5344CB8AC3E}">
        <p14:creationId xmlns:p14="http://schemas.microsoft.com/office/powerpoint/2010/main" val="2844882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C2340A-99BD-4551-9B65-2BDC94496F92}"/>
              </a:ext>
            </a:extLst>
          </p:cNvPr>
          <p:cNvSpPr>
            <a:spLocks noGrp="1"/>
          </p:cNvSpPr>
          <p:nvPr>
            <p:ph type="title"/>
          </p:nvPr>
        </p:nvSpPr>
        <p:spPr>
          <a:xfrm>
            <a:off x="838200" y="365125"/>
            <a:ext cx="5689600" cy="5811837"/>
          </a:xfrm>
        </p:spPr>
        <p:txBody>
          <a:bodyPr>
            <a:normAutofit fontScale="90000"/>
          </a:bodyPr>
          <a:lstStyle/>
          <a:p>
            <a:pPr algn="l" rtl="0"/>
            <a:r>
              <a:rPr lang="en-US" sz="2000" b="1" dirty="0"/>
              <a:t>Haifa and Jaffa are to be liberated too:</a:t>
            </a:r>
            <a:br>
              <a:rPr lang="en-US" sz="2000" dirty="0"/>
            </a:br>
            <a:br>
              <a:rPr lang="en-US" sz="2000" dirty="0"/>
            </a:br>
            <a:r>
              <a:rPr lang="en-US" sz="2000" dirty="0"/>
              <a:t>"Let us sing:</a:t>
            </a:r>
            <a:br>
              <a:rPr lang="en-US" sz="2000" dirty="0"/>
            </a:br>
            <a:r>
              <a:rPr lang="en-US" sz="2000" dirty="0"/>
              <a:t>I am a lion cub; I am a flower;</a:t>
            </a:r>
            <a:r>
              <a:rPr lang="en-US" sz="2000" baseline="30000" dirty="0"/>
              <a:t> </a:t>
            </a:r>
            <a:r>
              <a:rPr lang="en-US" sz="2000" dirty="0"/>
              <a:t> we gave the soul to the revolution </a:t>
            </a:r>
            <a:br>
              <a:rPr lang="en-US" sz="2000" dirty="0"/>
            </a:br>
            <a:r>
              <a:rPr lang="en-US" sz="2000" dirty="0"/>
              <a:t>Our forefathers built for us houses in our [formerly] free country</a:t>
            </a:r>
            <a:br>
              <a:rPr lang="en-US" sz="2000" dirty="0"/>
            </a:br>
            <a:r>
              <a:rPr lang="en-US" sz="2000" dirty="0"/>
              <a:t>I am a lion cub; I am a flower; </a:t>
            </a:r>
            <a:r>
              <a:rPr lang="en-US" sz="2000" b="1" dirty="0"/>
              <a:t>we carried the revolution's ember</a:t>
            </a:r>
            <a:br>
              <a:rPr lang="en-US" sz="2000" b="1" dirty="0"/>
            </a:br>
            <a:r>
              <a:rPr lang="en-US" sz="2000" b="1" dirty="0"/>
              <a:t>To Haifa, to Jaffa</a:t>
            </a:r>
            <a:r>
              <a:rPr lang="en-US" sz="2000" dirty="0"/>
              <a:t>, to Al-Aqsa [Mosque], to the [Dome of the] Rock“</a:t>
            </a:r>
            <a:br>
              <a:rPr lang="en-US" sz="2000" dirty="0"/>
            </a:br>
            <a:br>
              <a:rPr lang="en-US" sz="2000" dirty="0"/>
            </a:br>
            <a:r>
              <a:rPr lang="en-US" sz="2000" dirty="0"/>
              <a:t>(</a:t>
            </a:r>
            <a:r>
              <a:rPr lang="en-US" sz="2000" i="1" dirty="0"/>
              <a:t>Our Beautiful Language</a:t>
            </a:r>
            <a:r>
              <a:rPr lang="en-US" sz="2000" dirty="0"/>
              <a:t>, Grade 2, Part 1 (2017) p. 42)</a:t>
            </a:r>
            <a:br>
              <a:rPr lang="en-US" sz="2000" dirty="0"/>
            </a:br>
            <a:br>
              <a:rPr lang="en-US" sz="2000" dirty="0"/>
            </a:br>
            <a:r>
              <a:rPr lang="en-US" sz="1800" dirty="0"/>
              <a:t>“Lion cub” - a term denoting male members of the al-Fatah youth movement.</a:t>
            </a:r>
            <a:br>
              <a:rPr lang="en-US" sz="1800" dirty="0"/>
            </a:br>
            <a:r>
              <a:rPr lang="en-US" sz="1800" dirty="0"/>
              <a:t>“Flower” - a term denoting a female member of that movement.</a:t>
            </a:r>
            <a:br>
              <a:rPr lang="en-US" sz="1800" dirty="0"/>
            </a:br>
            <a:r>
              <a:rPr lang="en-US" sz="1800" dirty="0"/>
              <a:t>“Revolution” - a term denoting the activity of the Palestinian al-Fatah organization that started in January 1965, that is, before the occupation of the West Bank and the Gaza Strip by Israel in 1967. </a:t>
            </a:r>
            <a:br>
              <a:rPr lang="en-US" sz="1800" dirty="0"/>
            </a:br>
            <a:endParaRPr lang="he-IL" sz="1800" dirty="0"/>
          </a:p>
        </p:txBody>
      </p:sp>
      <p:pic>
        <p:nvPicPr>
          <p:cNvPr id="6" name="מציין מיקום תוכן 3" descr="שפה בא 42">
            <a:extLst>
              <a:ext uri="{FF2B5EF4-FFF2-40B4-BE49-F238E27FC236}">
                <a16:creationId xmlns:a16="http://schemas.microsoft.com/office/drawing/2014/main" id="{D96CBB60-22EE-4935-B3A0-71BB5A6D157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1850" y="556418"/>
            <a:ext cx="4038600" cy="5620543"/>
          </a:xfrm>
          <a:prstGeom prst="rect">
            <a:avLst/>
          </a:prstGeom>
          <a:noFill/>
          <a:ln>
            <a:noFill/>
          </a:ln>
        </p:spPr>
      </p:pic>
    </p:spTree>
    <p:extLst>
      <p:ext uri="{BB962C8B-B14F-4D97-AF65-F5344CB8AC3E}">
        <p14:creationId xmlns:p14="http://schemas.microsoft.com/office/powerpoint/2010/main" val="2802157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07BAD5-FBA8-46AE-9B9B-4C33752887C7}"/>
              </a:ext>
            </a:extLst>
          </p:cNvPr>
          <p:cNvSpPr>
            <a:spLocks noGrp="1"/>
          </p:cNvSpPr>
          <p:nvPr>
            <p:ph type="title"/>
          </p:nvPr>
        </p:nvSpPr>
        <p:spPr>
          <a:xfrm>
            <a:off x="838200" y="365125"/>
            <a:ext cx="10515600" cy="2720975"/>
          </a:xfrm>
        </p:spPr>
        <p:txBody>
          <a:bodyPr>
            <a:normAutofit/>
          </a:bodyPr>
          <a:lstStyle/>
          <a:p>
            <a:pPr algn="l" rtl="0"/>
            <a:r>
              <a:rPr lang="en-US" sz="1800" dirty="0"/>
              <a:t>"It would be appropriate for </a:t>
            </a:r>
            <a:r>
              <a:rPr lang="en-US" sz="1800" b="1" dirty="0"/>
              <a:t>Jaffa to return to us</a:t>
            </a:r>
            <a:r>
              <a:rPr lang="en-US" sz="1800" dirty="0"/>
              <a:t>.“</a:t>
            </a:r>
            <a:br>
              <a:rPr lang="en-US" sz="1800" dirty="0"/>
            </a:br>
            <a:br>
              <a:rPr lang="en-US" sz="1800" dirty="0"/>
            </a:br>
            <a:r>
              <a:rPr lang="en-US" sz="1800" dirty="0"/>
              <a:t>(</a:t>
            </a:r>
            <a:r>
              <a:rPr lang="en-US" sz="1800" i="1" dirty="0"/>
              <a:t>Arabic Language</a:t>
            </a:r>
            <a:r>
              <a:rPr lang="en-US" sz="1800" dirty="0"/>
              <a:t>, Grade 8, Part 2 (2017) p. 101)</a:t>
            </a:r>
            <a:br>
              <a:rPr lang="en-US" sz="1800" dirty="0"/>
            </a:br>
            <a:endParaRPr lang="he-IL" sz="1800" dirty="0"/>
          </a:p>
        </p:txBody>
      </p:sp>
      <p:pic>
        <p:nvPicPr>
          <p:cNvPr id="4" name="מציין מיקום תוכן 3" descr="שפה ח2 101 יפו">
            <a:extLst>
              <a:ext uri="{FF2B5EF4-FFF2-40B4-BE49-F238E27FC236}">
                <a16:creationId xmlns:a16="http://schemas.microsoft.com/office/drawing/2014/main" id="{B7F5051C-AA35-4411-9842-0E87A77B8D6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6900" y="4330700"/>
            <a:ext cx="2959100" cy="738981"/>
          </a:xfrm>
          <a:prstGeom prst="rect">
            <a:avLst/>
          </a:prstGeom>
          <a:noFill/>
          <a:ln>
            <a:noFill/>
          </a:ln>
        </p:spPr>
      </p:pic>
    </p:spTree>
    <p:extLst>
      <p:ext uri="{BB962C8B-B14F-4D97-AF65-F5344CB8AC3E}">
        <p14:creationId xmlns:p14="http://schemas.microsoft.com/office/powerpoint/2010/main" val="4013268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FBDFC9-E719-434C-A968-5CF5A9231E48}"/>
              </a:ext>
            </a:extLst>
          </p:cNvPr>
          <p:cNvSpPr>
            <a:spLocks noGrp="1"/>
          </p:cNvSpPr>
          <p:nvPr>
            <p:ph type="title"/>
          </p:nvPr>
        </p:nvSpPr>
        <p:spPr>
          <a:xfrm>
            <a:off x="838200" y="365125"/>
            <a:ext cx="10515600" cy="1819275"/>
          </a:xfrm>
        </p:spPr>
        <p:txBody>
          <a:bodyPr>
            <a:normAutofit/>
          </a:bodyPr>
          <a:lstStyle/>
          <a:p>
            <a:pPr algn="ctr" rtl="0"/>
            <a:r>
              <a:rPr lang="en-US" sz="1800" b="1" dirty="0"/>
              <a:t>There is no place for Israel in free Palestine:</a:t>
            </a:r>
            <a:br>
              <a:rPr lang="en-US" sz="1800" dirty="0"/>
            </a:br>
            <a:br>
              <a:rPr lang="en-US" sz="1800" dirty="0"/>
            </a:br>
            <a:r>
              <a:rPr lang="en-US" sz="1800" dirty="0"/>
              <a:t>“Free Palestine”</a:t>
            </a:r>
            <a:br>
              <a:rPr lang="en-US" sz="1800" dirty="0"/>
            </a:br>
            <a:br>
              <a:rPr lang="en-US" sz="1800" dirty="0"/>
            </a:br>
            <a:r>
              <a:rPr lang="en-US" sz="1800" dirty="0"/>
              <a:t>(</a:t>
            </a:r>
            <a:r>
              <a:rPr lang="en-US" sz="1800" i="1" dirty="0"/>
              <a:t>Science and Life</a:t>
            </a:r>
            <a:r>
              <a:rPr lang="en-US" sz="1800" dirty="0"/>
              <a:t>, Grade 3, Part 1 (2017) p. 65) </a:t>
            </a:r>
            <a:endParaRPr lang="he-IL" sz="1800" dirty="0"/>
          </a:p>
        </p:txBody>
      </p:sp>
      <p:pic>
        <p:nvPicPr>
          <p:cNvPr id="4" name="מציין מיקום תוכן 3" descr="מדע גא 65">
            <a:extLst>
              <a:ext uri="{FF2B5EF4-FFF2-40B4-BE49-F238E27FC236}">
                <a16:creationId xmlns:a16="http://schemas.microsoft.com/office/drawing/2014/main" id="{2452483D-BC3D-4E6C-A0F0-F67BC1124A6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1900" y="2298700"/>
            <a:ext cx="4432300" cy="3873500"/>
          </a:xfrm>
          <a:prstGeom prst="rect">
            <a:avLst/>
          </a:prstGeom>
          <a:noFill/>
          <a:ln>
            <a:noFill/>
          </a:ln>
        </p:spPr>
      </p:pic>
    </p:spTree>
    <p:extLst>
      <p:ext uri="{BB962C8B-B14F-4D97-AF65-F5344CB8AC3E}">
        <p14:creationId xmlns:p14="http://schemas.microsoft.com/office/powerpoint/2010/main" val="3122891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62D12D-37F6-4E76-BF8F-489C15B05C70}"/>
              </a:ext>
            </a:extLst>
          </p:cNvPr>
          <p:cNvSpPr>
            <a:spLocks noGrp="1"/>
          </p:cNvSpPr>
          <p:nvPr>
            <p:ph type="title"/>
          </p:nvPr>
        </p:nvSpPr>
        <p:spPr>
          <a:xfrm>
            <a:off x="838200" y="365125"/>
            <a:ext cx="10515600" cy="2454275"/>
          </a:xfrm>
        </p:spPr>
        <p:txBody>
          <a:bodyPr>
            <a:normAutofit/>
          </a:bodyPr>
          <a:lstStyle/>
          <a:p>
            <a:pPr algn="l" rtl="0"/>
            <a:r>
              <a:rPr lang="en-US" sz="1800" b="1" dirty="0"/>
              <a:t>The religious aspect of the struggle:</a:t>
            </a:r>
            <a:br>
              <a:rPr lang="en-US" sz="1800" dirty="0"/>
            </a:br>
            <a:br>
              <a:rPr lang="en-US" sz="1800" dirty="0"/>
            </a:br>
            <a:r>
              <a:rPr lang="en-US" sz="1800" dirty="0"/>
              <a:t>“I am a Muslim. I make sacrifices for the sake of the liberation of Al-Aqsa Mosque.”</a:t>
            </a:r>
            <a:br>
              <a:rPr lang="en-US" sz="1800" dirty="0"/>
            </a:br>
            <a:br>
              <a:rPr lang="en-US" sz="1800" dirty="0"/>
            </a:br>
            <a:r>
              <a:rPr lang="en-US" sz="1800" dirty="0"/>
              <a:t>(</a:t>
            </a:r>
            <a:r>
              <a:rPr lang="en-US" sz="1800" i="1" dirty="0"/>
              <a:t>Islamic Education</a:t>
            </a:r>
            <a:r>
              <a:rPr lang="en-US" sz="1800" dirty="0"/>
              <a:t>, Grade 5, Part 1 (2017) p. 56)</a:t>
            </a:r>
            <a:endParaRPr lang="he-IL" sz="1800" dirty="0"/>
          </a:p>
        </p:txBody>
      </p:sp>
      <p:pic>
        <p:nvPicPr>
          <p:cNvPr id="4" name="מציין מיקום תוכן 3" descr="חא הא 56">
            <a:extLst>
              <a:ext uri="{FF2B5EF4-FFF2-40B4-BE49-F238E27FC236}">
                <a16:creationId xmlns:a16="http://schemas.microsoft.com/office/drawing/2014/main" id="{A464E575-5EC8-42C0-9464-CB04A553B84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701" y="3886200"/>
            <a:ext cx="6616700" cy="1308100"/>
          </a:xfrm>
          <a:prstGeom prst="rect">
            <a:avLst/>
          </a:prstGeom>
          <a:noFill/>
          <a:ln>
            <a:noFill/>
          </a:ln>
        </p:spPr>
      </p:pic>
    </p:spTree>
    <p:extLst>
      <p:ext uri="{BB962C8B-B14F-4D97-AF65-F5344CB8AC3E}">
        <p14:creationId xmlns:p14="http://schemas.microsoft.com/office/powerpoint/2010/main" val="1928883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CC56B7-7294-49B1-B773-F902B1DFC142}"/>
              </a:ext>
            </a:extLst>
          </p:cNvPr>
          <p:cNvSpPr>
            <a:spLocks noGrp="1"/>
          </p:cNvSpPr>
          <p:nvPr>
            <p:ph type="title"/>
          </p:nvPr>
        </p:nvSpPr>
        <p:spPr>
          <a:xfrm>
            <a:off x="838200" y="365125"/>
            <a:ext cx="10515600" cy="2809875"/>
          </a:xfrm>
        </p:spPr>
        <p:txBody>
          <a:bodyPr>
            <a:normAutofit/>
          </a:bodyPr>
          <a:lstStyle/>
          <a:p>
            <a:pPr algn="l" rtl="0"/>
            <a:r>
              <a:rPr lang="en-US" sz="1800" b="1" dirty="0"/>
              <a:t>The return of the refugees to liberated Palestine, not to Israel:</a:t>
            </a:r>
            <a:br>
              <a:rPr lang="en-US" sz="1800" dirty="0"/>
            </a:br>
            <a:br>
              <a:rPr lang="en-US" sz="1800" dirty="0"/>
            </a:br>
            <a:r>
              <a:rPr lang="en-US" sz="1800" dirty="0"/>
              <a:t>“We shall return. We shall return with the soaring vultures. We shall return with the strongly blowing wind. We shall return to the vineyard and the olive trees. </a:t>
            </a:r>
            <a:r>
              <a:rPr lang="en-US" sz="1800" b="1" dirty="0"/>
              <a:t>We shall return to raise the flag of Palestine</a:t>
            </a:r>
            <a:r>
              <a:rPr lang="en-US" sz="1800" dirty="0"/>
              <a:t>, next to the anemone flower, on our green hills.”</a:t>
            </a:r>
            <a:br>
              <a:rPr lang="en-US" sz="1800" dirty="0"/>
            </a:br>
            <a:br>
              <a:rPr lang="en-US" sz="1800" dirty="0"/>
            </a:br>
            <a:r>
              <a:rPr lang="en-US" sz="1800" dirty="0"/>
              <a:t>(</a:t>
            </a:r>
            <a:r>
              <a:rPr lang="en-US" sz="1800" i="1" dirty="0"/>
              <a:t>Arabic Language</a:t>
            </a:r>
            <a:r>
              <a:rPr lang="en-US" sz="1800" dirty="0"/>
              <a:t>, Grade 5, Part 1 (2017) p. 82)</a:t>
            </a:r>
            <a:endParaRPr lang="he-IL" sz="1800" dirty="0"/>
          </a:p>
        </p:txBody>
      </p:sp>
      <p:pic>
        <p:nvPicPr>
          <p:cNvPr id="4" name="מציין מיקום תוכן 3" descr="שפה הא 82">
            <a:extLst>
              <a:ext uri="{FF2B5EF4-FFF2-40B4-BE49-F238E27FC236}">
                <a16:creationId xmlns:a16="http://schemas.microsoft.com/office/drawing/2014/main" id="{A0248C8D-758F-4104-BDD3-F57ABCA36E4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9300" y="4040980"/>
            <a:ext cx="5321300" cy="1635920"/>
          </a:xfrm>
          <a:prstGeom prst="rect">
            <a:avLst/>
          </a:prstGeom>
          <a:noFill/>
          <a:ln>
            <a:noFill/>
          </a:ln>
        </p:spPr>
      </p:pic>
    </p:spTree>
    <p:extLst>
      <p:ext uri="{BB962C8B-B14F-4D97-AF65-F5344CB8AC3E}">
        <p14:creationId xmlns:p14="http://schemas.microsoft.com/office/powerpoint/2010/main" val="3308625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FCA538-53E4-4C33-BF86-B3AE122BA5B9}"/>
              </a:ext>
            </a:extLst>
          </p:cNvPr>
          <p:cNvSpPr>
            <a:spLocks noGrp="1"/>
          </p:cNvSpPr>
          <p:nvPr>
            <p:ph type="title"/>
          </p:nvPr>
        </p:nvSpPr>
        <p:spPr>
          <a:xfrm>
            <a:off x="838200" y="365125"/>
            <a:ext cx="10515600" cy="2835275"/>
          </a:xfrm>
        </p:spPr>
        <p:txBody>
          <a:bodyPr>
            <a:normAutofit/>
          </a:bodyPr>
          <a:lstStyle/>
          <a:p>
            <a:pPr algn="l" rtl="0"/>
            <a:r>
              <a:rPr lang="en-US" sz="1800" dirty="0"/>
              <a:t>"…I am the owner of the great right, from which I create the morrow</a:t>
            </a:r>
            <a:br>
              <a:rPr lang="en-US" sz="1800" dirty="0"/>
            </a:br>
            <a:r>
              <a:rPr lang="en-US" sz="1800" dirty="0"/>
              <a:t>I shall reclaim it; </a:t>
            </a:r>
            <a:r>
              <a:rPr lang="en-US" sz="1800" b="1" dirty="0"/>
              <a:t>I shall reclaim it as a precious and sovereign homeland</a:t>
            </a:r>
            <a:br>
              <a:rPr lang="en-US" sz="1800" dirty="0"/>
            </a:br>
            <a:r>
              <a:rPr lang="en-US" sz="1800" dirty="0"/>
              <a:t>I shall shake the world tomorrow and march as a consolidated army</a:t>
            </a:r>
            <a:br>
              <a:rPr lang="en-US" sz="1800" dirty="0"/>
            </a:br>
            <a:r>
              <a:rPr lang="en-US" sz="1800" dirty="0"/>
              <a:t>I have an appointment with my homeland and it is impossible that I forget that appointment“</a:t>
            </a:r>
            <a:br>
              <a:rPr lang="en-US" sz="1800" dirty="0"/>
            </a:br>
            <a:br>
              <a:rPr lang="en-US" sz="1800" dirty="0"/>
            </a:br>
            <a:r>
              <a:rPr lang="en-US" sz="1800" b="1" dirty="0"/>
              <a:t>“[Question] 8: The poet defined the way of the return. We will clarify it as it appears in the poem.”</a:t>
            </a:r>
            <a:br>
              <a:rPr lang="en-US" sz="1800" dirty="0"/>
            </a:br>
            <a:br>
              <a:rPr lang="en-US" sz="1800" dirty="0"/>
            </a:br>
            <a:r>
              <a:rPr lang="en-US" sz="1800" dirty="0"/>
              <a:t>(</a:t>
            </a:r>
            <a:r>
              <a:rPr lang="en-US" sz="1800" i="1" dirty="0"/>
              <a:t>Arabic Language</a:t>
            </a:r>
            <a:r>
              <a:rPr lang="en-US" sz="1800" dirty="0"/>
              <a:t>, Grade 5, Part 1 (2017) pp. 85, 86, respectively)</a:t>
            </a:r>
            <a:br>
              <a:rPr lang="en-US" sz="1800" dirty="0"/>
            </a:br>
            <a:endParaRPr lang="he-IL" sz="1800" dirty="0"/>
          </a:p>
        </p:txBody>
      </p:sp>
      <p:pic>
        <p:nvPicPr>
          <p:cNvPr id="4" name="מציין מיקום תוכן 3" descr="שפה ה1 85">
            <a:extLst>
              <a:ext uri="{FF2B5EF4-FFF2-40B4-BE49-F238E27FC236}">
                <a16:creationId xmlns:a16="http://schemas.microsoft.com/office/drawing/2014/main" id="{42261735-5D98-47EA-96DB-52143ABC021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9400" y="3591703"/>
            <a:ext cx="4305300" cy="1970881"/>
          </a:xfrm>
          <a:prstGeom prst="rect">
            <a:avLst/>
          </a:prstGeom>
          <a:noFill/>
          <a:ln>
            <a:noFill/>
          </a:ln>
        </p:spPr>
      </p:pic>
      <p:pic>
        <p:nvPicPr>
          <p:cNvPr id="5" name="תמונה 4">
            <a:extLst>
              <a:ext uri="{FF2B5EF4-FFF2-40B4-BE49-F238E27FC236}">
                <a16:creationId xmlns:a16="http://schemas.microsoft.com/office/drawing/2014/main" id="{2EE3787F-D410-4576-9D90-CDE5EA16F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903" y="5829300"/>
            <a:ext cx="5818437" cy="761999"/>
          </a:xfrm>
          <a:prstGeom prst="rect">
            <a:avLst/>
          </a:prstGeom>
        </p:spPr>
      </p:pic>
    </p:spTree>
    <p:extLst>
      <p:ext uri="{BB962C8B-B14F-4D97-AF65-F5344CB8AC3E}">
        <p14:creationId xmlns:p14="http://schemas.microsoft.com/office/powerpoint/2010/main" val="31238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E11843-49F8-4A21-93E1-2908917F487C}"/>
              </a:ext>
            </a:extLst>
          </p:cNvPr>
          <p:cNvSpPr>
            <a:spLocks noGrp="1"/>
          </p:cNvSpPr>
          <p:nvPr>
            <p:ph type="title"/>
          </p:nvPr>
        </p:nvSpPr>
        <p:spPr>
          <a:xfrm>
            <a:off x="838200" y="365125"/>
            <a:ext cx="10515600" cy="3063875"/>
          </a:xfrm>
        </p:spPr>
        <p:txBody>
          <a:bodyPr>
            <a:normAutofit/>
          </a:bodyPr>
          <a:lstStyle/>
          <a:p>
            <a:pPr algn="l" rtl="0"/>
            <a:r>
              <a:rPr lang="en-US" sz="1800" b="1" dirty="0"/>
              <a:t>This theme is clearly emphasized at the end of one of the stories:</a:t>
            </a:r>
            <a:br>
              <a:rPr lang="en-US" sz="1800" dirty="0"/>
            </a:br>
            <a:br>
              <a:rPr lang="en-US" sz="1800" dirty="0"/>
            </a:br>
            <a:r>
              <a:rPr lang="en-US" sz="1800" dirty="0"/>
              <a:t>“…Is he not crazy, the one who is driven out of his homeland and then is ready to return to it as a guest with the robbers who had seized it?“</a:t>
            </a:r>
            <a:br>
              <a:rPr lang="en-US" sz="1800" dirty="0"/>
            </a:br>
            <a:br>
              <a:rPr lang="en-US" sz="1800" dirty="0"/>
            </a:br>
            <a:r>
              <a:rPr lang="en-US" sz="1800" dirty="0"/>
              <a:t>(</a:t>
            </a:r>
            <a:r>
              <a:rPr lang="en-US" sz="1800" i="1" dirty="0"/>
              <a:t>Arabic Language</a:t>
            </a:r>
            <a:r>
              <a:rPr lang="en-US" sz="1800" dirty="0"/>
              <a:t>, Grade 10, Part 1 (2017) p. 57) </a:t>
            </a:r>
            <a:br>
              <a:rPr lang="en-US" sz="1800" dirty="0"/>
            </a:br>
            <a:endParaRPr lang="he-IL" sz="1800" dirty="0"/>
          </a:p>
        </p:txBody>
      </p:sp>
      <p:pic>
        <p:nvPicPr>
          <p:cNvPr id="4" name="מציין מיקום תוכן 3" descr="שפה י1 57 משוגע">
            <a:extLst>
              <a:ext uri="{FF2B5EF4-FFF2-40B4-BE49-F238E27FC236}">
                <a16:creationId xmlns:a16="http://schemas.microsoft.com/office/drawing/2014/main" id="{36904CBA-A2EA-4707-86D7-BD7A7AC3845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2900" y="4455319"/>
            <a:ext cx="6616699" cy="1386681"/>
          </a:xfrm>
          <a:prstGeom prst="rect">
            <a:avLst/>
          </a:prstGeom>
          <a:noFill/>
          <a:ln>
            <a:noFill/>
          </a:ln>
        </p:spPr>
      </p:pic>
    </p:spTree>
    <p:extLst>
      <p:ext uri="{BB962C8B-B14F-4D97-AF65-F5344CB8AC3E}">
        <p14:creationId xmlns:p14="http://schemas.microsoft.com/office/powerpoint/2010/main" val="3199536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1C36CE-609A-4301-9E6C-2A9E9AE73627}"/>
              </a:ext>
            </a:extLst>
          </p:cNvPr>
          <p:cNvSpPr>
            <a:spLocks noGrp="1"/>
          </p:cNvSpPr>
          <p:nvPr>
            <p:ph type="title"/>
          </p:nvPr>
        </p:nvSpPr>
        <p:spPr>
          <a:xfrm>
            <a:off x="838200" y="365125"/>
            <a:ext cx="5067300" cy="6085343"/>
          </a:xfrm>
        </p:spPr>
        <p:txBody>
          <a:bodyPr>
            <a:normAutofit/>
          </a:bodyPr>
          <a:lstStyle/>
          <a:p>
            <a:pPr algn="l" rtl="0"/>
            <a:r>
              <a:rPr lang="en-US" sz="2000" b="1" dirty="0"/>
              <a:t>The beginning of a 4-page chapter about the head of the terrorist attack on an Israeli civilian bus in 1978:</a:t>
            </a:r>
            <a:br>
              <a:rPr lang="en-US" sz="2000" dirty="0"/>
            </a:br>
            <a:br>
              <a:rPr lang="en-US" sz="2000" dirty="0"/>
            </a:br>
            <a:r>
              <a:rPr lang="en-US" sz="2000" dirty="0"/>
              <a:t>"</a:t>
            </a:r>
            <a:r>
              <a:rPr lang="en-US" sz="2000" dirty="0" err="1"/>
              <a:t>Dalal</a:t>
            </a:r>
            <a:r>
              <a:rPr lang="en-US" sz="2000" dirty="0"/>
              <a:t> al-</a:t>
            </a:r>
            <a:r>
              <a:rPr lang="en-US" sz="2000" dirty="0" err="1"/>
              <a:t>Mughrabi</a:t>
            </a:r>
            <a:br>
              <a:rPr lang="en-US" sz="2000" dirty="0"/>
            </a:br>
            <a:r>
              <a:rPr lang="en-US" sz="2000" dirty="0"/>
              <a:t>([By] the authors [of the textbook])</a:t>
            </a:r>
            <a:br>
              <a:rPr lang="en-US" sz="2000" dirty="0"/>
            </a:br>
            <a:br>
              <a:rPr lang="en-US" sz="2000" dirty="0"/>
            </a:br>
            <a:r>
              <a:rPr lang="en-US" sz="2000" dirty="0"/>
              <a:t>In front of the text:</a:t>
            </a:r>
            <a:br>
              <a:rPr lang="en-US" sz="2000" dirty="0"/>
            </a:br>
            <a:br>
              <a:rPr lang="en-US" sz="2000" dirty="0"/>
            </a:br>
            <a:r>
              <a:rPr lang="en-US" sz="2000" dirty="0"/>
              <a:t>Our Palestinian history is full of many names of martyrs who presented their souls as a sacrifice for the homeland. Among them is the martyr </a:t>
            </a:r>
            <a:r>
              <a:rPr lang="en-US" sz="2000" dirty="0" err="1"/>
              <a:t>Dalal</a:t>
            </a:r>
            <a:r>
              <a:rPr lang="en-US" sz="2000" dirty="0"/>
              <a:t> al-</a:t>
            </a:r>
            <a:r>
              <a:rPr lang="en-US" sz="2000" dirty="0" err="1"/>
              <a:t>Mughrabi</a:t>
            </a:r>
            <a:r>
              <a:rPr lang="en-US" sz="2000" dirty="0"/>
              <a:t> who painted with her struggle a picture of challenge and heroism that have made her memory eternal in our hearts and minds. The text in front of us provides a glance on the path of her struggle.“</a:t>
            </a:r>
            <a:br>
              <a:rPr lang="en-US" sz="2000" dirty="0"/>
            </a:br>
            <a:br>
              <a:rPr lang="en-US" sz="2000" dirty="0"/>
            </a:br>
            <a:r>
              <a:rPr lang="en-US" sz="2000" dirty="0"/>
              <a:t>(</a:t>
            </a:r>
            <a:r>
              <a:rPr lang="en-US" sz="2000" i="1" dirty="0"/>
              <a:t>Arabic Language</a:t>
            </a:r>
            <a:r>
              <a:rPr lang="en-US" sz="2000" dirty="0"/>
              <a:t>, Grade 5, Part 2 (2017) p. 51)</a:t>
            </a:r>
            <a:br>
              <a:rPr lang="en-US" sz="2000" dirty="0"/>
            </a:br>
            <a:endParaRPr lang="he-IL" sz="2000" dirty="0"/>
          </a:p>
        </p:txBody>
      </p:sp>
      <p:pic>
        <p:nvPicPr>
          <p:cNvPr id="4" name="מציין מיקום תוכן 3" descr="שפה הב 51">
            <a:extLst>
              <a:ext uri="{FF2B5EF4-FFF2-40B4-BE49-F238E27FC236}">
                <a16:creationId xmlns:a16="http://schemas.microsoft.com/office/drawing/2014/main" id="{0BF2C8E6-5E59-4C48-BBD8-B2B933E0650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4200" y="505957"/>
            <a:ext cx="4419600" cy="6085343"/>
          </a:xfrm>
          <a:prstGeom prst="rect">
            <a:avLst/>
          </a:prstGeom>
          <a:noFill/>
          <a:ln>
            <a:noFill/>
          </a:ln>
        </p:spPr>
      </p:pic>
    </p:spTree>
    <p:extLst>
      <p:ext uri="{BB962C8B-B14F-4D97-AF65-F5344CB8AC3E}">
        <p14:creationId xmlns:p14="http://schemas.microsoft.com/office/powerpoint/2010/main" val="3163006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8B0B5F-FC6B-41A0-8D11-0528A865F086}"/>
              </a:ext>
            </a:extLst>
          </p:cNvPr>
          <p:cNvSpPr>
            <a:spLocks noGrp="1"/>
          </p:cNvSpPr>
          <p:nvPr>
            <p:ph type="title"/>
          </p:nvPr>
        </p:nvSpPr>
        <p:spPr>
          <a:xfrm>
            <a:off x="838200" y="365125"/>
            <a:ext cx="10515600" cy="2530475"/>
          </a:xfrm>
        </p:spPr>
        <p:txBody>
          <a:bodyPr>
            <a:normAutofit/>
          </a:bodyPr>
          <a:lstStyle/>
          <a:p>
            <a:pPr algn="l" rtl="0"/>
            <a:r>
              <a:rPr lang="en-US" sz="1800" dirty="0"/>
              <a:t>"The neighbor: 'The curfew does not include us in Al-</a:t>
            </a:r>
            <a:r>
              <a:rPr lang="en-US" sz="1800" dirty="0" err="1"/>
              <a:t>Sharafah</a:t>
            </a:r>
            <a:r>
              <a:rPr lang="en-US" sz="1800" dirty="0"/>
              <a:t> [neighborhood]. It is imposed on Al-</a:t>
            </a:r>
            <a:r>
              <a:rPr lang="en-US" sz="1800" dirty="0" err="1"/>
              <a:t>Natarish</a:t>
            </a:r>
            <a:r>
              <a:rPr lang="en-US" sz="1800" dirty="0"/>
              <a:t> [neighborhood]. It seems that </a:t>
            </a:r>
            <a:r>
              <a:rPr lang="en-US" sz="1800" b="1" dirty="0"/>
              <a:t>there is a barbecue party </a:t>
            </a:r>
            <a:r>
              <a:rPr lang="en-US" sz="1800" dirty="0"/>
              <a:t>[</a:t>
            </a:r>
            <a:r>
              <a:rPr lang="en-US" sz="1800" i="1" dirty="0" err="1"/>
              <a:t>haflat</a:t>
            </a:r>
            <a:r>
              <a:rPr lang="en-US" sz="1800" i="1" dirty="0"/>
              <a:t> </a:t>
            </a:r>
            <a:r>
              <a:rPr lang="en-US" sz="1800" i="1" dirty="0" err="1"/>
              <a:t>shiwaa</a:t>
            </a:r>
            <a:r>
              <a:rPr lang="en-US" sz="1800" i="1" dirty="0"/>
              <a:t>'</a:t>
            </a:r>
            <a:r>
              <a:rPr lang="en-US" sz="1800" dirty="0"/>
              <a:t>] there with Molotov cocktails on one of the buses of the </a:t>
            </a:r>
            <a:r>
              <a:rPr lang="en-US" sz="1800" dirty="0" err="1"/>
              <a:t>Psagot</a:t>
            </a:r>
            <a:r>
              <a:rPr lang="en-US" sz="1800" dirty="0"/>
              <a:t> colony [</a:t>
            </a:r>
            <a:r>
              <a:rPr lang="en-US" sz="1800" i="1" dirty="0" err="1"/>
              <a:t>musta'marah</a:t>
            </a:r>
            <a:r>
              <a:rPr lang="en-US" sz="1800" dirty="0"/>
              <a:t> - Jewish settlement] on Mount Al-Tawil“</a:t>
            </a:r>
            <a:br>
              <a:rPr lang="en-US" sz="1800" dirty="0"/>
            </a:br>
            <a:br>
              <a:rPr lang="en-US" sz="1800" dirty="0"/>
            </a:br>
            <a:r>
              <a:rPr lang="en-US" sz="1800" dirty="0"/>
              <a:t>(</a:t>
            </a:r>
            <a:r>
              <a:rPr lang="en-US" sz="1800" i="1" dirty="0"/>
              <a:t>Arabic Language</a:t>
            </a:r>
            <a:r>
              <a:rPr lang="en-US" sz="1800" dirty="0"/>
              <a:t>’ Grade 9, Part 1 (2017) p. 16. the expression “barbecue Party” is marked in red.)</a:t>
            </a:r>
            <a:br>
              <a:rPr lang="en-US" sz="1800" dirty="0"/>
            </a:br>
            <a:endParaRPr lang="he-IL" sz="1800" dirty="0"/>
          </a:p>
        </p:txBody>
      </p:sp>
      <p:pic>
        <p:nvPicPr>
          <p:cNvPr id="4" name="מציין מיקום תוכן 3" descr="חגיגת צלי">
            <a:extLst>
              <a:ext uri="{FF2B5EF4-FFF2-40B4-BE49-F238E27FC236}">
                <a16:creationId xmlns:a16="http://schemas.microsoft.com/office/drawing/2014/main" id="{3AE5635B-F955-4187-B2EB-6C4E6017E3D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8400" y="4076700"/>
            <a:ext cx="5016499" cy="1536700"/>
          </a:xfrm>
          <a:prstGeom prst="rect">
            <a:avLst/>
          </a:prstGeom>
          <a:noFill/>
          <a:ln>
            <a:noFill/>
          </a:ln>
        </p:spPr>
      </p:pic>
    </p:spTree>
    <p:extLst>
      <p:ext uri="{BB962C8B-B14F-4D97-AF65-F5344CB8AC3E}">
        <p14:creationId xmlns:p14="http://schemas.microsoft.com/office/powerpoint/2010/main" val="2962161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6C4162-54DA-4D9A-A8AC-208E33FF472F}"/>
              </a:ext>
            </a:extLst>
          </p:cNvPr>
          <p:cNvSpPr>
            <a:spLocks noGrp="1"/>
          </p:cNvSpPr>
          <p:nvPr>
            <p:ph type="title"/>
          </p:nvPr>
        </p:nvSpPr>
        <p:spPr>
          <a:xfrm>
            <a:off x="838200" y="365125"/>
            <a:ext cx="5676900" cy="5811837"/>
          </a:xfrm>
        </p:spPr>
        <p:txBody>
          <a:bodyPr>
            <a:normAutofit/>
          </a:bodyPr>
          <a:lstStyle/>
          <a:p>
            <a:pPr algn="l" rtl="0"/>
            <a:r>
              <a:rPr lang="en-US" sz="1800" b="1" dirty="0"/>
              <a:t>The total extermination of Israel’s Jews is hinted:</a:t>
            </a:r>
            <a:br>
              <a:rPr lang="en-US" sz="1800" dirty="0"/>
            </a:br>
            <a:br>
              <a:rPr lang="en-US" sz="1800" dirty="0"/>
            </a:br>
            <a:r>
              <a:rPr lang="en-US" sz="1800" dirty="0"/>
              <a:t>“Let us sing and learn by heart: The Nobles’ Land</a:t>
            </a:r>
            <a:br>
              <a:rPr lang="en-US" sz="1800" dirty="0"/>
            </a:br>
            <a:br>
              <a:rPr lang="en-US" sz="1800" dirty="0"/>
            </a:br>
            <a:r>
              <a:rPr lang="en-US" sz="1800" dirty="0"/>
              <a:t>I have sworn, I shall sacrifice my blood</a:t>
            </a:r>
            <a:br>
              <a:rPr lang="en-US" sz="1800" dirty="0"/>
            </a:br>
            <a:r>
              <a:rPr lang="en-US" sz="1800" dirty="0"/>
              <a:t>To water the nobles’ land</a:t>
            </a:r>
            <a:br>
              <a:rPr lang="en-US" sz="1800" dirty="0"/>
            </a:br>
            <a:r>
              <a:rPr lang="en-US" sz="1800" dirty="0"/>
              <a:t>And to remove the usurper [code name for Israel]</a:t>
            </a:r>
            <a:br>
              <a:rPr lang="en-US" sz="1800" dirty="0"/>
            </a:br>
            <a:r>
              <a:rPr lang="en-US" sz="1800" dirty="0"/>
              <a:t>And to </a:t>
            </a:r>
            <a:r>
              <a:rPr lang="en-US" sz="1800" b="1" dirty="0"/>
              <a:t>exterminate the foreigners’ scattered remnants</a:t>
            </a:r>
            <a:br>
              <a:rPr lang="en-US" sz="1800" dirty="0"/>
            </a:br>
            <a:r>
              <a:rPr lang="en-US" sz="1800" dirty="0"/>
              <a:t>O land of Al-Aqsa [Mosque] and the holy sanctuary</a:t>
            </a:r>
            <a:br>
              <a:rPr lang="en-US" sz="1800" dirty="0"/>
            </a:br>
            <a:r>
              <a:rPr lang="en-US" sz="1800" dirty="0"/>
              <a:t>O cradle of pride and nobility</a:t>
            </a:r>
            <a:br>
              <a:rPr lang="en-US" sz="1800" dirty="0"/>
            </a:br>
            <a:r>
              <a:rPr lang="en-US" sz="1800" dirty="0"/>
              <a:t>Patience, patience, for victory is ours</a:t>
            </a:r>
            <a:br>
              <a:rPr lang="en-US" sz="1800" dirty="0"/>
            </a:br>
            <a:r>
              <a:rPr lang="en-US" sz="1800" dirty="0"/>
              <a:t>And dawn peeps out from darkness.”</a:t>
            </a:r>
            <a:br>
              <a:rPr lang="en-US" sz="1800" dirty="0"/>
            </a:br>
            <a:br>
              <a:rPr lang="en-US" sz="1800" dirty="0"/>
            </a:br>
            <a:r>
              <a:rPr lang="en-US" sz="1800" dirty="0"/>
              <a:t>(</a:t>
            </a:r>
            <a:r>
              <a:rPr lang="en-US" sz="1800" i="1" dirty="0"/>
              <a:t>Our Beautiful Language</a:t>
            </a:r>
            <a:r>
              <a:rPr lang="en-US" sz="1800" dirty="0"/>
              <a:t>, Grade 3, Part 2 (2017) p. 64)</a:t>
            </a:r>
            <a:endParaRPr lang="he-IL" sz="1800" dirty="0"/>
          </a:p>
        </p:txBody>
      </p:sp>
      <p:pic>
        <p:nvPicPr>
          <p:cNvPr id="4" name="מציין מיקום תוכן 3" descr="אדמת האצילים מלא">
            <a:extLst>
              <a:ext uri="{FF2B5EF4-FFF2-40B4-BE49-F238E27FC236}">
                <a16:creationId xmlns:a16="http://schemas.microsoft.com/office/drawing/2014/main" id="{C0CCE091-E3F9-40F2-A0BA-1C44E6B3F79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0900" y="365125"/>
            <a:ext cx="4152900" cy="5811836"/>
          </a:xfrm>
          <a:prstGeom prst="rect">
            <a:avLst/>
          </a:prstGeom>
          <a:noFill/>
          <a:ln>
            <a:noFill/>
          </a:ln>
        </p:spPr>
      </p:pic>
    </p:spTree>
    <p:extLst>
      <p:ext uri="{BB962C8B-B14F-4D97-AF65-F5344CB8AC3E}">
        <p14:creationId xmlns:p14="http://schemas.microsoft.com/office/powerpoint/2010/main" val="67637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B1FEDF-384F-4016-8DD3-BD677BCC671C}"/>
              </a:ext>
            </a:extLst>
          </p:cNvPr>
          <p:cNvSpPr>
            <a:spLocks noGrp="1"/>
          </p:cNvSpPr>
          <p:nvPr>
            <p:ph type="title"/>
          </p:nvPr>
        </p:nvSpPr>
        <p:spPr>
          <a:xfrm>
            <a:off x="838200" y="365125"/>
            <a:ext cx="10515600" cy="2441575"/>
          </a:xfrm>
        </p:spPr>
        <p:txBody>
          <a:bodyPr>
            <a:normAutofit/>
          </a:bodyPr>
          <a:lstStyle/>
          <a:p>
            <a:pPr algn="l" rtl="0"/>
            <a:r>
              <a:rPr lang="en-US" sz="1800" b="1" dirty="0"/>
              <a:t>The occupation of Palestine started in 1948:</a:t>
            </a:r>
            <a:br>
              <a:rPr lang="en-US" sz="1800" dirty="0"/>
            </a:br>
            <a:br>
              <a:rPr lang="en-US" sz="1800" dirty="0"/>
            </a:br>
            <a:r>
              <a:rPr lang="en-US" sz="1800" dirty="0"/>
              <a:t>“Activity 1A: We will look at the following map, draw conclusions and then answer:</a:t>
            </a:r>
            <a:br>
              <a:rPr lang="en-US" sz="1800" dirty="0"/>
            </a:br>
            <a:r>
              <a:rPr lang="en-US" sz="1800" dirty="0"/>
              <a:t>- We will distinguish between the Palestinian cities occupied by the Zionists in 1948 and between those one they occupied in 1967.</a:t>
            </a:r>
            <a:br>
              <a:rPr lang="en-US" sz="1800" dirty="0"/>
            </a:br>
            <a:r>
              <a:rPr lang="en-US" sz="1800" dirty="0"/>
              <a:t>- …”</a:t>
            </a:r>
            <a:br>
              <a:rPr lang="en-US" sz="1800" dirty="0"/>
            </a:br>
            <a:br>
              <a:rPr lang="en-US" sz="1800" dirty="0"/>
            </a:br>
            <a:r>
              <a:rPr lang="en-US" sz="1800" dirty="0"/>
              <a:t>(</a:t>
            </a:r>
            <a:r>
              <a:rPr lang="en-US" sz="1800" i="1" dirty="0"/>
              <a:t>Social Studies</a:t>
            </a:r>
            <a:r>
              <a:rPr lang="en-US" sz="1800" dirty="0"/>
              <a:t>, Grade 7, Part 1 (2017) p. 56)</a:t>
            </a:r>
            <a:endParaRPr lang="he-IL" sz="1800" dirty="0"/>
          </a:p>
        </p:txBody>
      </p:sp>
      <p:pic>
        <p:nvPicPr>
          <p:cNvPr id="4" name="מציין מיקום תוכן 3" descr="לח זא 56">
            <a:extLst>
              <a:ext uri="{FF2B5EF4-FFF2-40B4-BE49-F238E27FC236}">
                <a16:creationId xmlns:a16="http://schemas.microsoft.com/office/drawing/2014/main" id="{B673E168-080A-4820-9267-CB39AFF84FC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8300" y="2971800"/>
            <a:ext cx="5727699" cy="3632200"/>
          </a:xfrm>
          <a:prstGeom prst="rect">
            <a:avLst/>
          </a:prstGeom>
          <a:noFill/>
          <a:ln>
            <a:noFill/>
          </a:ln>
        </p:spPr>
      </p:pic>
    </p:spTree>
    <p:extLst>
      <p:ext uri="{BB962C8B-B14F-4D97-AF65-F5344CB8AC3E}">
        <p14:creationId xmlns:p14="http://schemas.microsoft.com/office/powerpoint/2010/main" val="226099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B06A78-E2A6-4716-8951-6D160B03CB03}"/>
              </a:ext>
            </a:extLst>
          </p:cNvPr>
          <p:cNvSpPr>
            <a:spLocks noGrp="1"/>
          </p:cNvSpPr>
          <p:nvPr>
            <p:ph type="title"/>
          </p:nvPr>
        </p:nvSpPr>
        <p:spPr>
          <a:xfrm>
            <a:off x="838200" y="365125"/>
            <a:ext cx="10515600" cy="2570163"/>
          </a:xfrm>
        </p:spPr>
        <p:txBody>
          <a:bodyPr>
            <a:normAutofit/>
          </a:bodyPr>
          <a:lstStyle/>
          <a:p>
            <a:pPr algn="l" rtl="0"/>
            <a:r>
              <a:rPr lang="en-US" sz="1800" b="1" dirty="0"/>
              <a:t>Israel is officially renamed as the “Zionist occupation”:</a:t>
            </a:r>
            <a:br>
              <a:rPr lang="en-US" sz="1800" dirty="0"/>
            </a:br>
            <a:br>
              <a:rPr lang="en-US" sz="1800" dirty="0"/>
            </a:br>
            <a:r>
              <a:rPr lang="en-US" sz="1800" dirty="0"/>
              <a:t>“…The Rhodes Armistice was signed in 1949 separately between the </a:t>
            </a:r>
            <a:r>
              <a:rPr lang="en-US" sz="1800" b="1" dirty="0"/>
              <a:t>Zionist Occupation </a:t>
            </a:r>
            <a:r>
              <a:rPr lang="en-US" sz="1800" dirty="0"/>
              <a:t>and each of Jordan, Egypt, Syria and Lebanon…”</a:t>
            </a:r>
            <a:br>
              <a:rPr lang="en-US" sz="1800" dirty="0"/>
            </a:br>
            <a:br>
              <a:rPr lang="en-US" sz="1800" dirty="0"/>
            </a:br>
            <a:r>
              <a:rPr lang="en-US" sz="1800" i="1" dirty="0"/>
              <a:t>(Geography and Modern and Contemporary History of Palestine</a:t>
            </a:r>
            <a:r>
              <a:rPr lang="en-US" sz="1800" dirty="0"/>
              <a:t>, Grade 10, Part 2 (2017) p. 7)</a:t>
            </a:r>
            <a:endParaRPr lang="he-IL" sz="1800" i="1" dirty="0"/>
          </a:p>
        </p:txBody>
      </p:sp>
      <p:pic>
        <p:nvPicPr>
          <p:cNvPr id="4" name="מציין מיקום תוכן 5">
            <a:extLst>
              <a:ext uri="{FF2B5EF4-FFF2-40B4-BE49-F238E27FC236}">
                <a16:creationId xmlns:a16="http://schemas.microsoft.com/office/drawing/2014/main" id="{1B5148D0-7665-4D31-A960-62341B56059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7100" y="4495800"/>
            <a:ext cx="7746999" cy="1511299"/>
          </a:xfrm>
          <a:prstGeom prst="rect">
            <a:avLst/>
          </a:prstGeom>
          <a:noFill/>
          <a:ln>
            <a:noFill/>
          </a:ln>
        </p:spPr>
      </p:pic>
    </p:spTree>
    <p:extLst>
      <p:ext uri="{BB962C8B-B14F-4D97-AF65-F5344CB8AC3E}">
        <p14:creationId xmlns:p14="http://schemas.microsoft.com/office/powerpoint/2010/main" val="385924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023E072-BF54-42EA-9C97-049A08CD78A1}"/>
              </a:ext>
            </a:extLst>
          </p:cNvPr>
          <p:cNvSpPr>
            <a:spLocks noGrp="1"/>
          </p:cNvSpPr>
          <p:nvPr>
            <p:ph type="title"/>
          </p:nvPr>
        </p:nvSpPr>
        <p:spPr>
          <a:xfrm>
            <a:off x="838200" y="365125"/>
            <a:ext cx="10515600" cy="2629148"/>
          </a:xfrm>
        </p:spPr>
        <p:txBody>
          <a:bodyPr>
            <a:normAutofit/>
          </a:bodyPr>
          <a:lstStyle/>
          <a:p>
            <a:pPr algn="l" rtl="0"/>
            <a:r>
              <a:rPr lang="en-US" sz="1800" dirty="0"/>
              <a:t>“Among the statements of the representative of </a:t>
            </a:r>
            <a:r>
              <a:rPr lang="en-US" sz="1800" b="1" dirty="0"/>
              <a:t>the Occupation State </a:t>
            </a:r>
            <a:r>
              <a:rPr lang="en-US" sz="1800" dirty="0"/>
              <a:t>in the United Nations in 1967:”</a:t>
            </a:r>
            <a:br>
              <a:rPr lang="en-US" sz="1800" dirty="0"/>
            </a:br>
            <a:br>
              <a:rPr lang="en-US" sz="1800" dirty="0"/>
            </a:br>
            <a:r>
              <a:rPr lang="en-US" sz="1800" dirty="0"/>
              <a:t>(</a:t>
            </a:r>
            <a:r>
              <a:rPr lang="en-US" sz="1800" i="1" dirty="0"/>
              <a:t>Geography and Modern and Contemporary History of Palestine</a:t>
            </a:r>
            <a:r>
              <a:rPr lang="en-US" sz="1800" dirty="0"/>
              <a:t>, Grade 10, Part 2 (2017) p. 41)</a:t>
            </a:r>
            <a:endParaRPr lang="he-IL" sz="1800" dirty="0"/>
          </a:p>
        </p:txBody>
      </p:sp>
      <p:pic>
        <p:nvPicPr>
          <p:cNvPr id="4" name="מציין מיקום תוכן 3">
            <a:extLst>
              <a:ext uri="{FF2B5EF4-FFF2-40B4-BE49-F238E27FC236}">
                <a16:creationId xmlns:a16="http://schemas.microsoft.com/office/drawing/2014/main" id="{97578C64-72FE-4EC2-8592-0B7B5FD0D3C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4229100"/>
            <a:ext cx="7607300" cy="469900"/>
          </a:xfrm>
          <a:prstGeom prst="rect">
            <a:avLst/>
          </a:prstGeom>
          <a:noFill/>
          <a:ln>
            <a:noFill/>
          </a:ln>
        </p:spPr>
      </p:pic>
    </p:spTree>
    <p:extLst>
      <p:ext uri="{BB962C8B-B14F-4D97-AF65-F5344CB8AC3E}">
        <p14:creationId xmlns:p14="http://schemas.microsoft.com/office/powerpoint/2010/main" val="221395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BDFCC8-67B5-4517-8F56-807FFC028702}"/>
              </a:ext>
            </a:extLst>
          </p:cNvPr>
          <p:cNvSpPr>
            <a:spLocks noGrp="1"/>
          </p:cNvSpPr>
          <p:nvPr>
            <p:ph type="title"/>
          </p:nvPr>
        </p:nvSpPr>
        <p:spPr>
          <a:xfrm>
            <a:off x="838200" y="114301"/>
            <a:ext cx="10515600" cy="1576388"/>
          </a:xfrm>
        </p:spPr>
        <p:txBody>
          <a:bodyPr>
            <a:normAutofit/>
          </a:bodyPr>
          <a:lstStyle/>
          <a:p>
            <a:pPr algn="ctr" rtl="0"/>
            <a:r>
              <a:rPr lang="en-US" sz="1800" dirty="0"/>
              <a:t>“2. Palestine is Arab [and] Muslim”</a:t>
            </a:r>
            <a:br>
              <a:rPr lang="en-US" sz="1800" dirty="0"/>
            </a:br>
            <a:r>
              <a:rPr lang="en-US" sz="1800" dirty="0"/>
              <a:t>“States of the Arab Homeland”</a:t>
            </a:r>
            <a:br>
              <a:rPr lang="en-US" sz="1800" dirty="0"/>
            </a:br>
            <a:r>
              <a:rPr lang="en-US" sz="1800" dirty="0"/>
              <a:t>“Palestine”</a:t>
            </a:r>
            <a:br>
              <a:rPr lang="en-US" sz="1800" dirty="0"/>
            </a:br>
            <a:br>
              <a:rPr lang="en-US" sz="1800" dirty="0"/>
            </a:br>
            <a:r>
              <a:rPr lang="en-US" sz="1800" dirty="0"/>
              <a:t>(</a:t>
            </a:r>
            <a:r>
              <a:rPr lang="en-US" sz="1800" i="1" dirty="0"/>
              <a:t>National and Social Upbringing</a:t>
            </a:r>
            <a:r>
              <a:rPr lang="en-US" sz="1800" dirty="0"/>
              <a:t>, Grade 4, Part 1 (2017) p. 7) </a:t>
            </a:r>
            <a:endParaRPr lang="he-IL" sz="1800" dirty="0"/>
          </a:p>
        </p:txBody>
      </p:sp>
      <p:pic>
        <p:nvPicPr>
          <p:cNvPr id="4" name="מציין מיקום תוכן 3" descr="חל דא 7">
            <a:extLst>
              <a:ext uri="{FF2B5EF4-FFF2-40B4-BE49-F238E27FC236}">
                <a16:creationId xmlns:a16="http://schemas.microsoft.com/office/drawing/2014/main" id="{A974CF0B-0B97-4FEA-9FB1-19E59AEF2E9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2499" y="1955801"/>
            <a:ext cx="5105401" cy="876299"/>
          </a:xfrm>
          <a:prstGeom prst="rect">
            <a:avLst/>
          </a:prstGeom>
          <a:noFill/>
          <a:ln>
            <a:noFill/>
          </a:ln>
        </p:spPr>
      </p:pic>
      <p:pic>
        <p:nvPicPr>
          <p:cNvPr id="5" name="תמונה 4" descr="חל דא 7א">
            <a:extLst>
              <a:ext uri="{FF2B5EF4-FFF2-40B4-BE49-F238E27FC236}">
                <a16:creationId xmlns:a16="http://schemas.microsoft.com/office/drawing/2014/main" id="{15C89D4B-63C9-430D-8DB2-AE5A9EAA43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57599" y="2924175"/>
            <a:ext cx="4705351" cy="3568700"/>
          </a:xfrm>
          <a:prstGeom prst="rect">
            <a:avLst/>
          </a:prstGeom>
          <a:noFill/>
          <a:ln>
            <a:noFill/>
          </a:ln>
        </p:spPr>
      </p:pic>
    </p:spTree>
    <p:extLst>
      <p:ext uri="{BB962C8B-B14F-4D97-AF65-F5344CB8AC3E}">
        <p14:creationId xmlns:p14="http://schemas.microsoft.com/office/powerpoint/2010/main" val="223519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ED07AD-F009-490C-913E-38EECCCD0E85}"/>
              </a:ext>
            </a:extLst>
          </p:cNvPr>
          <p:cNvSpPr>
            <a:spLocks noGrp="1"/>
          </p:cNvSpPr>
          <p:nvPr>
            <p:ph type="title"/>
          </p:nvPr>
        </p:nvSpPr>
        <p:spPr>
          <a:xfrm>
            <a:off x="838200" y="365125"/>
            <a:ext cx="10515600" cy="1857375"/>
          </a:xfrm>
        </p:spPr>
        <p:txBody>
          <a:bodyPr>
            <a:normAutofit/>
          </a:bodyPr>
          <a:lstStyle/>
          <a:p>
            <a:pPr algn="l" rtl="0"/>
            <a:r>
              <a:rPr lang="en-US" sz="1800" dirty="0"/>
              <a:t>“A. I will color the map of my homeland with the colors of the Palestinian flag.”</a:t>
            </a:r>
            <a:br>
              <a:rPr lang="en-US" sz="1800" dirty="0"/>
            </a:br>
            <a:br>
              <a:rPr lang="en-US" sz="1800" dirty="0"/>
            </a:br>
            <a:r>
              <a:rPr lang="en-US" sz="1800" dirty="0"/>
              <a:t>(</a:t>
            </a:r>
            <a:r>
              <a:rPr lang="en-US" sz="1800" i="1" dirty="0"/>
              <a:t>National and Life Education</a:t>
            </a:r>
            <a:r>
              <a:rPr lang="en-US" sz="1800" dirty="0"/>
              <a:t>, Grade 2, Part 1 (2017) p. 8)</a:t>
            </a:r>
            <a:endParaRPr lang="he-IL" sz="1800" dirty="0"/>
          </a:p>
        </p:txBody>
      </p:sp>
      <p:pic>
        <p:nvPicPr>
          <p:cNvPr id="4" name="מציין מיקום תוכן 3" descr="חל בא 8">
            <a:extLst>
              <a:ext uri="{FF2B5EF4-FFF2-40B4-BE49-F238E27FC236}">
                <a16:creationId xmlns:a16="http://schemas.microsoft.com/office/drawing/2014/main" id="{CBE9CC9C-3373-4420-B787-C5389F1F631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2437" y="2540000"/>
            <a:ext cx="3667125" cy="3952875"/>
          </a:xfrm>
          <a:prstGeom prst="rect">
            <a:avLst/>
          </a:prstGeom>
          <a:noFill/>
          <a:ln>
            <a:noFill/>
          </a:ln>
        </p:spPr>
      </p:pic>
    </p:spTree>
    <p:extLst>
      <p:ext uri="{BB962C8B-B14F-4D97-AF65-F5344CB8AC3E}">
        <p14:creationId xmlns:p14="http://schemas.microsoft.com/office/powerpoint/2010/main" val="25127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B94C59-8C71-43EF-91F6-D33D297E46B0}"/>
              </a:ext>
            </a:extLst>
          </p:cNvPr>
          <p:cNvSpPr>
            <a:spLocks noGrp="1"/>
          </p:cNvSpPr>
          <p:nvPr>
            <p:ph type="title"/>
          </p:nvPr>
        </p:nvSpPr>
        <p:spPr>
          <a:xfrm>
            <a:off x="838200" y="365125"/>
            <a:ext cx="10515600" cy="2898775"/>
          </a:xfrm>
        </p:spPr>
        <p:txBody>
          <a:bodyPr>
            <a:normAutofit/>
          </a:bodyPr>
          <a:lstStyle/>
          <a:p>
            <a:pPr algn="l" rtl="0"/>
            <a:r>
              <a:rPr lang="en-US" sz="1800" dirty="0"/>
              <a:t>“Palestine is located in the Asian wing of the Arab homeland, within the region known as the Levant [</a:t>
            </a:r>
            <a:r>
              <a:rPr lang="en-US" sz="1800" i="1" dirty="0"/>
              <a:t>Bilad al-Sham</a:t>
            </a:r>
            <a:r>
              <a:rPr lang="en-US" sz="1800" dirty="0"/>
              <a:t> in Arabic] that includes </a:t>
            </a:r>
            <a:r>
              <a:rPr lang="en-US" sz="1800" b="1" dirty="0"/>
              <a:t>the states of Palestine, Jordan, Syria and Lebanon</a:t>
            </a:r>
            <a:r>
              <a:rPr lang="en-US" sz="1800" dirty="0"/>
              <a:t>. Palestine is located in the south-western part of the Levant.”</a:t>
            </a:r>
            <a:br>
              <a:rPr lang="en-US" sz="1800" dirty="0"/>
            </a:br>
            <a:br>
              <a:rPr lang="en-US" sz="1800" dirty="0"/>
            </a:br>
            <a:r>
              <a:rPr lang="en-US" sz="1800" dirty="0"/>
              <a:t>(</a:t>
            </a:r>
            <a:r>
              <a:rPr lang="en-US" sz="1800" i="1" dirty="0"/>
              <a:t>Geography and Modern and Contemporary History of Palestine</a:t>
            </a:r>
            <a:r>
              <a:rPr lang="en-US" sz="1800" dirty="0"/>
              <a:t>, Grade 10, Part 1 (2017) p. 7)</a:t>
            </a:r>
            <a:br>
              <a:rPr lang="en-US" sz="1800" dirty="0"/>
            </a:br>
            <a:br>
              <a:rPr lang="en-US" sz="1800" dirty="0"/>
            </a:br>
            <a:endParaRPr lang="he-IL" sz="1800" i="1" dirty="0"/>
          </a:p>
        </p:txBody>
      </p:sp>
      <p:sp>
        <p:nvSpPr>
          <p:cNvPr id="3" name="מציין מיקום תוכן 2">
            <a:extLst>
              <a:ext uri="{FF2B5EF4-FFF2-40B4-BE49-F238E27FC236}">
                <a16:creationId xmlns:a16="http://schemas.microsoft.com/office/drawing/2014/main" id="{25B12F95-4B6B-48C7-80F1-1D17730C1A6F}"/>
              </a:ext>
            </a:extLst>
          </p:cNvPr>
          <p:cNvSpPr>
            <a:spLocks noGrp="1"/>
          </p:cNvSpPr>
          <p:nvPr>
            <p:ph idx="1"/>
          </p:nvPr>
        </p:nvSpPr>
        <p:spPr>
          <a:xfrm>
            <a:off x="838200" y="3911601"/>
            <a:ext cx="10515600" cy="1117599"/>
          </a:xfrm>
        </p:spPr>
        <p:txBody>
          <a:bodyPr/>
          <a:lstStyle/>
          <a:p>
            <a:pPr marL="0" indent="0" algn="ctr" rtl="0">
              <a:buNone/>
            </a:pPr>
            <a:endParaRPr lang="he-IL" dirty="0"/>
          </a:p>
        </p:txBody>
      </p:sp>
      <p:pic>
        <p:nvPicPr>
          <p:cNvPr id="4" name="מציין מיקום תוכן 3">
            <a:extLst>
              <a:ext uri="{FF2B5EF4-FFF2-40B4-BE49-F238E27FC236}">
                <a16:creationId xmlns:a16="http://schemas.microsoft.com/office/drawing/2014/main" id="{AEEBF397-85E9-4D0D-AE50-8FB259BDA74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911601"/>
            <a:ext cx="8890000" cy="1117599"/>
          </a:xfrm>
          <a:prstGeom prst="rect">
            <a:avLst/>
          </a:prstGeom>
          <a:noFill/>
          <a:ln>
            <a:noFill/>
          </a:ln>
        </p:spPr>
      </p:pic>
    </p:spTree>
    <p:extLst>
      <p:ext uri="{BB962C8B-B14F-4D97-AF65-F5344CB8AC3E}">
        <p14:creationId xmlns:p14="http://schemas.microsoft.com/office/powerpoint/2010/main" val="363808880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540</Words>
  <Application>Microsoft Office PowerPoint</Application>
  <PresentationFormat>מסך רחב</PresentationFormat>
  <Paragraphs>39</Paragraphs>
  <Slides>39</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39</vt:i4>
      </vt:variant>
    </vt:vector>
  </HeadingPairs>
  <TitlesOfParts>
    <vt:vector size="43" baseType="lpstr">
      <vt:lpstr>Arial</vt:lpstr>
      <vt:lpstr>Calibri</vt:lpstr>
      <vt:lpstr>Calibri Light</vt:lpstr>
      <vt:lpstr>ערכת נושא Office</vt:lpstr>
      <vt:lpstr>Israel, Jews and Peace  In Palestinian Authority Schoolbooks Used in UNRWA’s Schools  By Dr. Arnon Groiss (July 2019)                                                                                                            </vt:lpstr>
      <vt:lpstr>De-Legitimization of Israel’s Existence </vt:lpstr>
      <vt:lpstr>“Geographical Distribution of the Palestinian People Activity 2: We will look at the figures of the Palestinian people according to domicile and then will do the following:                                                                                              Domicile   Number of Inhabitants - We will analyze the data appearing in the chart      The West Bank     2,972,069   and then present the results we have arrived at.  The Gaza Strip     1,912,267        - We will draw conclusions regarding the areas   The territories occupied in 1948     1,531,711   where the largest number of [sons] of the   The Diaspora in Arab States    5,594,683 Palestinian people reside.    The Diaspora in foreign States       695,677       Total number of Palestinians 12,706, 407                                                                                                                                             Palestinian Central Bureau of Statistics, 2016”  (Geography and Modern and Contemporary History of Palestine, Grade 10, Part 2 (2017) p. 91)</vt:lpstr>
      <vt:lpstr>The occupation of Palestine started in 1948:  “Activity 1A: We will look at the following map, draw conclusions and then answer: - We will distinguish between the Palestinian cities occupied by the Zionists in 1948 and between those one they occupied in 1967. - …”  (Social Studies, Grade 7, Part 1 (2017) p. 56)</vt:lpstr>
      <vt:lpstr>Israel is officially renamed as the “Zionist occupation”:  “…The Rhodes Armistice was signed in 1949 separately between the Zionist Occupation and each of Jordan, Egypt, Syria and Lebanon…”  (Geography and Modern and Contemporary History of Palestine, Grade 10, Part 2 (2017) p. 7)</vt:lpstr>
      <vt:lpstr>“Among the statements of the representative of the Occupation State in the United Nations in 1967:”  (Geography and Modern and Contemporary History of Palestine, Grade 10, Part 2 (2017) p. 41)</vt:lpstr>
      <vt:lpstr>“2. Palestine is Arab [and] Muslim” “States of the Arab Homeland” “Palestine”  (National and Social Upbringing, Grade 4, Part 1 (2017) p. 7) </vt:lpstr>
      <vt:lpstr>“A. I will color the map of my homeland with the colors of the Palestinian flag.”  (National and Life Education, Grade 2, Part 1 (2017) p. 8)</vt:lpstr>
      <vt:lpstr>“Palestine is located in the Asian wing of the Arab homeland, within the region known as the Levant [Bilad al-Sham in Arabic] that includes the states of Palestine, Jordan, Syria and Lebanon. Palestine is located in the south-western part of the Levant.”  (Geography and Modern and Contemporary History of Palestine, Grade 10, Part 1 (2017) p. 7)  </vt:lpstr>
      <vt:lpstr>“States of the Levant” “Syria”, “Lebanon:, Jordan”, “Palestine”  (Social Studies, Grade 6, Part 1 (2017) p. 42) </vt:lpstr>
      <vt:lpstr>De-Legitimization of the Jews’ Presence in the Country  in the Past and at Present</vt:lpstr>
      <vt:lpstr>A piece omparing the Jews in Israel to the European colonialists in America: “Let us think and discuss: I will compare the tragedy of the red-skinned Indians, the original inhabitants of America, and the tragedy of the Palestinian people.”  (Social Studies, Grade 8, Part 2 (2017) p. 33)</vt:lpstr>
      <vt:lpstr>Map of Palestine without the Jewish cities, including Tel Aviv. Eilat is referred to as Umm al-Rashrash  “Palestine” “Umm al-Rashrash”   (Social Studies, Grade 5, Part 2 (2017) p. 40) </vt:lpstr>
      <vt:lpstr>The Hebrew inscription is erased from a British Mandatory coin (Mathematics, Grade 6, Part 2 (2017) p. 63) And see the original coin on the left </vt:lpstr>
      <vt:lpstr>Denial of Jewish history in the country:  “…[The occupier] constructed for himself an artificial entity that derives its identity and the legitimacy of its existence from stories, legends and fantasies. He tried in various methods and ways to create material living evidence for these legends, or archeological and architectural indications that would prove its truth and substantiality, but in vain.”  (Arabic Language – The Academic Path, Grade 10, Part 2 (2017) p. 71)</vt:lpstr>
      <vt:lpstr>“Jerusalem is an Arab city built by our Arab ancestors thousands of years ago.  Jerusalem is a holy city among Muslims and Christians.”  (National and Social Upbringing, Grade 3, Part 1 (2017) p. 28)</vt:lpstr>
      <vt:lpstr>The Wailing Wall is presented as an exclusively Muslim holy place:  “The Al-Buraq Wall [the Western Wall] Illumination: The Al-Buraq Wall has been thus named after [the divine beast] Al-Buraq that carried the Messenger [of God, i.e., Muhammad] in the Nocturnal Journey [from Mecca to Jerusalem according to Muslim belief]. The Al-Buraq Wall is part of the western wall of Al-Aqsa Mosque and it is an absolute right of the Muslims alone.”  (Islamic Education, Grade 5, Part 1 (2017) p. 54)</vt:lpstr>
      <vt:lpstr>Demonization of Israel</vt:lpstr>
      <vt:lpstr>“The soldiers attack the children out of fear of their dreams.”  (Arabic Language, Grade 9, Part 2 (2017) p. 58)</vt:lpstr>
      <vt:lpstr>An Israeli tractor underneath the Temple Mount mosque:  “Let us think and look attentively at the following cartoon and write a paragraph about the message that the cartoonist wanted to convey.”  (Social Studies, Grade 7, Part 1 (2017) p. 64) </vt:lpstr>
      <vt:lpstr>“…And [the Zionist occupation] set loose herds of wild boars that caused damage to the [Palestinian] inhabitants and their crops…”  (Social Studies, Grade 9, Part 1 (2017) p. 21)</vt:lpstr>
      <vt:lpstr>A question in geometry:  “Activity 1: Date palm growing is widespread in Palestine, like the region of Jericho and the Jordan Valley, the Gaza Strip and Beisan [Israeli Beit Shean]. As a result of the Israeli abuses of tree removal, some of them become broken. If one of the date palm trees was broken – as is the case in the adjacent picture, and the length of the bent part of the tree downward 13 meters, and the length of the tree before it was broken had been 20 meters, is it possible to know the measure of the angle made by the bent part with the land surface?”  (Mathematics, Grade 9, Part 2 (2017) p. 8)</vt:lpstr>
      <vt:lpstr>Demonization of Jews</vt:lpstr>
      <vt:lpstr>“1. The Zionists based their entity on terror, extermination and colonization. Let us explain that.”  (Arab Language – The Academic Path, Grade 10, Part 2 (2017) p. 27)</vt:lpstr>
      <vt:lpstr>“Let us watch a video clip from the attached disk about the Jews’ attempt to kill God’s Messenger [Muhammad].”  (Islamic Education, Grade 5, Part 2 (2017) p. 65)</vt:lpstr>
      <vt:lpstr>“Where are the horsemen [who would ride] towards Al-Aqsa [Mosque] to liberate it From the grip of unbelief, from the Devil’s aides?”  (Arab Language, Grade 7, Part 1 (2017) p. 66)</vt:lpstr>
      <vt:lpstr>Violent Struggle for Liberation instead of Peace Education </vt:lpstr>
      <vt:lpstr>The PA national anthem titled Fidai:  Fidai, fidai, fidai, O my land, O land of the forefathers Fidai, fidai, fidai, O my people, O people of eternity With my determination, my fire and the volcano of my revenge [tha'r] And my blood's yearning to my land and my home I have climbed mountains and went into struggle I defeated the impossible and shattered the shackles Fidai, Fidai, Fidai, O my land, O land of the forefathers Fidai, fidai, fidai, O my people, O people of eternity In the winds' storm and the weapon's fire And my people's determination to carry on the struggle Palestine is my home and the road to my victory Palestine is my revenge [tha'ri] and the land of steadfastness Fidai, Fidai, Fidai, O my land, O land of the forefathers Fidai, Fidai, Fidai, O my people, O people of eternity By the oath under the flag's shadow  By my people's determination, and by the pain's fire I shall live as a Fidai and I shall continue as a Fidai  And I shall die as a Fidai until I return Fidai, fidai, fidai, O my land, O land of the forefathers Fidai, fidai, fidai, O my people, O people of eternity“  (National and Social Upbringing, Grade 3, Part 1 (2017) pp. 15-16) </vt:lpstr>
      <vt:lpstr>The violent liberation struggle as presented to first-grade students:  (Our beautiful Language, Grade 1, Part 2 (2017) p. 81) </vt:lpstr>
      <vt:lpstr>Haifa and Jaffa are to be liberated too:  "Let us sing: I am a lion cub; I am a flower;  we gave the soul to the revolution  Our forefathers built for us houses in our [formerly] free country I am a lion cub; I am a flower; we carried the revolution's ember To Haifa, to Jaffa, to Al-Aqsa [Mosque], to the [Dome of the] Rock“  (Our Beautiful Language, Grade 2, Part 1 (2017) p. 42)  “Lion cub” - a term denoting male members of the al-Fatah youth movement. “Flower” - a term denoting a female member of that movement. “Revolution” - a term denoting the activity of the Palestinian al-Fatah organization that started in January 1965, that is, before the occupation of the West Bank and the Gaza Strip by Israel in 1967.  </vt:lpstr>
      <vt:lpstr>"It would be appropriate for Jaffa to return to us.“  (Arabic Language, Grade 8, Part 2 (2017) p. 101) </vt:lpstr>
      <vt:lpstr>There is no place for Israel in free Palestine:  “Free Palestine”  (Science and Life, Grade 3, Part 1 (2017) p. 65) </vt:lpstr>
      <vt:lpstr>The religious aspect of the struggle:  “I am a Muslim. I make sacrifices for the sake of the liberation of Al-Aqsa Mosque.”  (Islamic Education, Grade 5, Part 1 (2017) p. 56)</vt:lpstr>
      <vt:lpstr>The return of the refugees to liberated Palestine, not to Israel:  “We shall return. We shall return with the soaring vultures. We shall return with the strongly blowing wind. We shall return to the vineyard and the olive trees. We shall return to raise the flag of Palestine, next to the anemone flower, on our green hills.”  (Arabic Language, Grade 5, Part 1 (2017) p. 82)</vt:lpstr>
      <vt:lpstr>"…I am the owner of the great right, from which I create the morrow I shall reclaim it; I shall reclaim it as a precious and sovereign homeland I shall shake the world tomorrow and march as a consolidated army I have an appointment with my homeland and it is impossible that I forget that appointment“  “[Question] 8: The poet defined the way of the return. We will clarify it as it appears in the poem.”  (Arabic Language, Grade 5, Part 1 (2017) pp. 85, 86, respectively) </vt:lpstr>
      <vt:lpstr>This theme is clearly emphasized at the end of one of the stories:  “…Is he not crazy, the one who is driven out of his homeland and then is ready to return to it as a guest with the robbers who had seized it?“  (Arabic Language, Grade 10, Part 1 (2017) p. 57)  </vt:lpstr>
      <vt:lpstr>The beginning of a 4-page chapter about the head of the terrorist attack on an Israeli civilian bus in 1978:  "Dalal al-Mughrabi ([By] the authors [of the textbook])  In front of the text:  Our Palestinian history is full of many names of martyrs who presented their souls as a sacrifice for the homeland. Among them is the martyr Dalal al-Mughrabi who painted with her struggle a picture of challenge and heroism that have made her memory eternal in our hearts and minds. The text in front of us provides a glance on the path of her struggle.“  (Arabic Language, Grade 5, Part 2 (2017) p. 51) </vt:lpstr>
      <vt:lpstr>"The neighbor: 'The curfew does not include us in Al-Sharafah [neighborhood]. It is imposed on Al-Natarish [neighborhood]. It seems that there is a barbecue party [haflat shiwaa'] there with Molotov cocktails on one of the buses of the Psagot colony [musta'marah - Jewish settlement] on Mount Al-Tawil“  (Arabic Language’ Grade 9, Part 1 (2017) p. 16. the expression “barbecue Party” is marked in red.) </vt:lpstr>
      <vt:lpstr>The total extermination of Israel’s Jews is hinted:  “Let us sing and learn by heart: The Nobles’ Land  I have sworn, I shall sacrifice my blood To water the nobles’ land And to remove the usurper [code name for Israel] And to exterminate the foreigners’ scattered remnants O land of Al-Aqsa [Mosque] and the holy sanctuary O cradle of pride and nobility Patience, patience, for victory is ours And dawn peeps out from darkness.”  (Our Beautiful Language, Grade 3, Part 2 (2017) p. 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ישראל, היהודים והשלום בספרי הלימוד של הרשות הפלסטינית                     (בדגש על אלה שבשימוש בבתיה"ס של אונר"א)                                                                                                                                                                                     ד"ר ארנון גרוס                                                                                                          (נובמבר 2018)</dc:title>
  <dc:creator>USER</dc:creator>
  <cp:lastModifiedBy>USER</cp:lastModifiedBy>
  <cp:revision>80</cp:revision>
  <dcterms:created xsi:type="dcterms:W3CDTF">2018-11-27T16:44:04Z</dcterms:created>
  <dcterms:modified xsi:type="dcterms:W3CDTF">2019-07-17T23:34:22Z</dcterms:modified>
</cp:coreProperties>
</file>