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315" r:id="rId3"/>
    <p:sldId id="316" r:id="rId4"/>
    <p:sldId id="334" r:id="rId5"/>
    <p:sldId id="259" r:id="rId6"/>
    <p:sldId id="303" r:id="rId7"/>
    <p:sldId id="261" r:id="rId8"/>
    <p:sldId id="262" r:id="rId9"/>
    <p:sldId id="263" r:id="rId10"/>
    <p:sldId id="264" r:id="rId11"/>
    <p:sldId id="317" r:id="rId12"/>
    <p:sldId id="265" r:id="rId13"/>
    <p:sldId id="266" r:id="rId14"/>
    <p:sldId id="269" r:id="rId15"/>
    <p:sldId id="270" r:id="rId16"/>
    <p:sldId id="271" r:id="rId17"/>
    <p:sldId id="304" r:id="rId18"/>
    <p:sldId id="272" r:id="rId19"/>
    <p:sldId id="273" r:id="rId20"/>
    <p:sldId id="275" r:id="rId21"/>
    <p:sldId id="305" r:id="rId22"/>
    <p:sldId id="306" r:id="rId23"/>
    <p:sldId id="277" r:id="rId24"/>
    <p:sldId id="308" r:id="rId25"/>
    <p:sldId id="281" r:id="rId26"/>
    <p:sldId id="279" r:id="rId27"/>
    <p:sldId id="280" r:id="rId28"/>
    <p:sldId id="282" r:id="rId29"/>
    <p:sldId id="333" r:id="rId30"/>
    <p:sldId id="318" r:id="rId31"/>
    <p:sldId id="319" r:id="rId32"/>
    <p:sldId id="320" r:id="rId33"/>
    <p:sldId id="309" r:id="rId34"/>
    <p:sldId id="284" r:id="rId35"/>
    <p:sldId id="322" r:id="rId36"/>
    <p:sldId id="323" r:id="rId37"/>
    <p:sldId id="310" r:id="rId38"/>
    <p:sldId id="285" r:id="rId39"/>
    <p:sldId id="286" r:id="rId40"/>
    <p:sldId id="287" r:id="rId41"/>
    <p:sldId id="302" r:id="rId42"/>
    <p:sldId id="289" r:id="rId43"/>
    <p:sldId id="292" r:id="rId44"/>
    <p:sldId id="290" r:id="rId45"/>
    <p:sldId id="291" r:id="rId46"/>
    <p:sldId id="293" r:id="rId47"/>
    <p:sldId id="311" r:id="rId48"/>
    <p:sldId id="294" r:id="rId49"/>
    <p:sldId id="324" r:id="rId50"/>
    <p:sldId id="297" r:id="rId51"/>
    <p:sldId id="298" r:id="rId52"/>
    <p:sldId id="299" r:id="rId53"/>
    <p:sldId id="326" r:id="rId54"/>
    <p:sldId id="312" r:id="rId55"/>
    <p:sldId id="313" r:id="rId56"/>
    <p:sldId id="296" r:id="rId57"/>
    <p:sldId id="295" r:id="rId58"/>
    <p:sldId id="328" r:id="rId59"/>
    <p:sldId id="329" r:id="rId60"/>
    <p:sldId id="314" r:id="rId61"/>
    <p:sldId id="301" r:id="rId62"/>
    <p:sldId id="331" r:id="rId63"/>
    <p:sldId id="300" r:id="rId6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269" autoAdjust="0"/>
    <p:restoredTop sz="94660"/>
  </p:normalViewPr>
  <p:slideViewPr>
    <p:cSldViewPr snapToGrid="0">
      <p:cViewPr varScale="1">
        <p:scale>
          <a:sx n="104" d="100"/>
          <a:sy n="104" d="100"/>
        </p:scale>
        <p:origin x="138" y="342"/>
      </p:cViewPr>
      <p:guideLst/>
    </p:cSldViewPr>
  </p:slideViewPr>
  <p:notesTextViewPr>
    <p:cViewPr>
      <p:scale>
        <a:sx n="1" d="1"/>
        <a:sy n="1" d="1"/>
      </p:scale>
      <p:origin x="0" y="0"/>
    </p:cViewPr>
  </p:notesTextViewPr>
  <p:sorterViewPr>
    <p:cViewPr>
      <p:scale>
        <a:sx n="100" d="100"/>
        <a:sy n="100" d="100"/>
      </p:scale>
      <p:origin x="0" y="-24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A65AD6-4308-4BDF-BAF7-E0D886538F3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98518CEE-9B3A-4C15-8540-562CA564EF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5C907B2-1CD5-4B39-8EDE-6947B0ADB4AD}"/>
              </a:ext>
            </a:extLst>
          </p:cNvPr>
          <p:cNvSpPr>
            <a:spLocks noGrp="1"/>
          </p:cNvSpPr>
          <p:nvPr>
            <p:ph type="dt" sz="half" idx="10"/>
          </p:nvPr>
        </p:nvSpPr>
        <p:spPr/>
        <p:txBody>
          <a:bodyPr/>
          <a:lstStyle/>
          <a:p>
            <a:fld id="{8F0BF72B-8340-4792-9CC6-C3DA9CD14E11}" type="datetimeFigureOut">
              <a:rPr lang="he-IL" smtClean="0"/>
              <a:t>כ"ב/אדר/תש"ף</a:t>
            </a:fld>
            <a:endParaRPr lang="he-IL"/>
          </a:p>
        </p:txBody>
      </p:sp>
      <p:sp>
        <p:nvSpPr>
          <p:cNvPr id="5" name="מציין מיקום של כותרת תחתונה 4">
            <a:extLst>
              <a:ext uri="{FF2B5EF4-FFF2-40B4-BE49-F238E27FC236}">
                <a16:creationId xmlns:a16="http://schemas.microsoft.com/office/drawing/2014/main" id="{D9D5B4B2-FFC4-4015-9FA0-5A357EB7BFC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E277CBF-3DC4-47F8-A425-5EDC1D99FA27}"/>
              </a:ext>
            </a:extLst>
          </p:cNvPr>
          <p:cNvSpPr>
            <a:spLocks noGrp="1"/>
          </p:cNvSpPr>
          <p:nvPr>
            <p:ph type="sldNum" sz="quarter" idx="12"/>
          </p:nvPr>
        </p:nvSpPr>
        <p:spPr/>
        <p:txBody>
          <a:bodyPr/>
          <a:lstStyle/>
          <a:p>
            <a:fld id="{BCC02C34-B560-4CA1-A796-445DEBDA9D1C}" type="slidenum">
              <a:rPr lang="he-IL" smtClean="0"/>
              <a:t>‹#›</a:t>
            </a:fld>
            <a:endParaRPr lang="he-IL"/>
          </a:p>
        </p:txBody>
      </p:sp>
    </p:spTree>
    <p:extLst>
      <p:ext uri="{BB962C8B-B14F-4D97-AF65-F5344CB8AC3E}">
        <p14:creationId xmlns:p14="http://schemas.microsoft.com/office/powerpoint/2010/main" val="2498145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131455-147B-441A-9DFB-3B24D7BADA2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8EA9D4E-0CCE-4C01-936C-B4B77B080A29}"/>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CBD1075-8B27-4E81-A42A-959730E8EA4F}"/>
              </a:ext>
            </a:extLst>
          </p:cNvPr>
          <p:cNvSpPr>
            <a:spLocks noGrp="1"/>
          </p:cNvSpPr>
          <p:nvPr>
            <p:ph type="dt" sz="half" idx="10"/>
          </p:nvPr>
        </p:nvSpPr>
        <p:spPr/>
        <p:txBody>
          <a:bodyPr/>
          <a:lstStyle/>
          <a:p>
            <a:fld id="{8F0BF72B-8340-4792-9CC6-C3DA9CD14E11}" type="datetimeFigureOut">
              <a:rPr lang="he-IL" smtClean="0"/>
              <a:t>כ"ב/אדר/תש"ף</a:t>
            </a:fld>
            <a:endParaRPr lang="he-IL"/>
          </a:p>
        </p:txBody>
      </p:sp>
      <p:sp>
        <p:nvSpPr>
          <p:cNvPr id="5" name="מציין מיקום של כותרת תחתונה 4">
            <a:extLst>
              <a:ext uri="{FF2B5EF4-FFF2-40B4-BE49-F238E27FC236}">
                <a16:creationId xmlns:a16="http://schemas.microsoft.com/office/drawing/2014/main" id="{40EDA98C-90ED-4693-98F5-EF09C464466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AFEABDD-E013-4BE9-AC40-CBF4F446DEF1}"/>
              </a:ext>
            </a:extLst>
          </p:cNvPr>
          <p:cNvSpPr>
            <a:spLocks noGrp="1"/>
          </p:cNvSpPr>
          <p:nvPr>
            <p:ph type="sldNum" sz="quarter" idx="12"/>
          </p:nvPr>
        </p:nvSpPr>
        <p:spPr/>
        <p:txBody>
          <a:bodyPr/>
          <a:lstStyle/>
          <a:p>
            <a:fld id="{BCC02C34-B560-4CA1-A796-445DEBDA9D1C}" type="slidenum">
              <a:rPr lang="he-IL" smtClean="0"/>
              <a:t>‹#›</a:t>
            </a:fld>
            <a:endParaRPr lang="he-IL"/>
          </a:p>
        </p:txBody>
      </p:sp>
    </p:spTree>
    <p:extLst>
      <p:ext uri="{BB962C8B-B14F-4D97-AF65-F5344CB8AC3E}">
        <p14:creationId xmlns:p14="http://schemas.microsoft.com/office/powerpoint/2010/main" val="335574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D5F59756-32A5-4C63-843B-A4E3523C09F4}"/>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88639CC-BE1E-468B-B2B0-8C2B7929C2D5}"/>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5100E9B-874F-49D7-8EA5-C451E4065B9D}"/>
              </a:ext>
            </a:extLst>
          </p:cNvPr>
          <p:cNvSpPr>
            <a:spLocks noGrp="1"/>
          </p:cNvSpPr>
          <p:nvPr>
            <p:ph type="dt" sz="half" idx="10"/>
          </p:nvPr>
        </p:nvSpPr>
        <p:spPr/>
        <p:txBody>
          <a:bodyPr/>
          <a:lstStyle/>
          <a:p>
            <a:fld id="{8F0BF72B-8340-4792-9CC6-C3DA9CD14E11}" type="datetimeFigureOut">
              <a:rPr lang="he-IL" smtClean="0"/>
              <a:t>כ"ב/אדר/תש"ף</a:t>
            </a:fld>
            <a:endParaRPr lang="he-IL"/>
          </a:p>
        </p:txBody>
      </p:sp>
      <p:sp>
        <p:nvSpPr>
          <p:cNvPr id="5" name="מציין מיקום של כותרת תחתונה 4">
            <a:extLst>
              <a:ext uri="{FF2B5EF4-FFF2-40B4-BE49-F238E27FC236}">
                <a16:creationId xmlns:a16="http://schemas.microsoft.com/office/drawing/2014/main" id="{A970999F-6856-4C4E-9BF7-5B00E7B4A1D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588057D-4679-4AE3-AA64-4D42F0E38736}"/>
              </a:ext>
            </a:extLst>
          </p:cNvPr>
          <p:cNvSpPr>
            <a:spLocks noGrp="1"/>
          </p:cNvSpPr>
          <p:nvPr>
            <p:ph type="sldNum" sz="quarter" idx="12"/>
          </p:nvPr>
        </p:nvSpPr>
        <p:spPr/>
        <p:txBody>
          <a:bodyPr/>
          <a:lstStyle/>
          <a:p>
            <a:fld id="{BCC02C34-B560-4CA1-A796-445DEBDA9D1C}" type="slidenum">
              <a:rPr lang="he-IL" smtClean="0"/>
              <a:t>‹#›</a:t>
            </a:fld>
            <a:endParaRPr lang="he-IL"/>
          </a:p>
        </p:txBody>
      </p:sp>
    </p:spTree>
    <p:extLst>
      <p:ext uri="{BB962C8B-B14F-4D97-AF65-F5344CB8AC3E}">
        <p14:creationId xmlns:p14="http://schemas.microsoft.com/office/powerpoint/2010/main" val="4293105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B7C89EC-BFB3-4DF7-896A-BB497483713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56FEA8D-A416-4233-A91B-A51F48E52F47}"/>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3A7861B-5C1B-4881-BB5F-D75BEB6DFEB9}"/>
              </a:ext>
            </a:extLst>
          </p:cNvPr>
          <p:cNvSpPr>
            <a:spLocks noGrp="1"/>
          </p:cNvSpPr>
          <p:nvPr>
            <p:ph type="dt" sz="half" idx="10"/>
          </p:nvPr>
        </p:nvSpPr>
        <p:spPr/>
        <p:txBody>
          <a:bodyPr/>
          <a:lstStyle/>
          <a:p>
            <a:fld id="{8F0BF72B-8340-4792-9CC6-C3DA9CD14E11}" type="datetimeFigureOut">
              <a:rPr lang="he-IL" smtClean="0"/>
              <a:t>כ"ב/אדר/תש"ף</a:t>
            </a:fld>
            <a:endParaRPr lang="he-IL"/>
          </a:p>
        </p:txBody>
      </p:sp>
      <p:sp>
        <p:nvSpPr>
          <p:cNvPr id="5" name="מציין מיקום של כותרת תחתונה 4">
            <a:extLst>
              <a:ext uri="{FF2B5EF4-FFF2-40B4-BE49-F238E27FC236}">
                <a16:creationId xmlns:a16="http://schemas.microsoft.com/office/drawing/2014/main" id="{39AF1439-DAF2-41A0-A7B7-5CBC13CDFDF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2537E7B-D234-4D89-A895-2E1640649D46}"/>
              </a:ext>
            </a:extLst>
          </p:cNvPr>
          <p:cNvSpPr>
            <a:spLocks noGrp="1"/>
          </p:cNvSpPr>
          <p:nvPr>
            <p:ph type="sldNum" sz="quarter" idx="12"/>
          </p:nvPr>
        </p:nvSpPr>
        <p:spPr/>
        <p:txBody>
          <a:bodyPr/>
          <a:lstStyle/>
          <a:p>
            <a:fld id="{BCC02C34-B560-4CA1-A796-445DEBDA9D1C}" type="slidenum">
              <a:rPr lang="he-IL" smtClean="0"/>
              <a:t>‹#›</a:t>
            </a:fld>
            <a:endParaRPr lang="he-IL"/>
          </a:p>
        </p:txBody>
      </p:sp>
    </p:spTree>
    <p:extLst>
      <p:ext uri="{BB962C8B-B14F-4D97-AF65-F5344CB8AC3E}">
        <p14:creationId xmlns:p14="http://schemas.microsoft.com/office/powerpoint/2010/main" val="746372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9601A0-ED4D-47B5-8311-C393D6E7449D}"/>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91AC44F-266A-4856-9345-65E63DC3E9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7C96FBF8-06FC-4093-98A8-47E6FE3313F6}"/>
              </a:ext>
            </a:extLst>
          </p:cNvPr>
          <p:cNvSpPr>
            <a:spLocks noGrp="1"/>
          </p:cNvSpPr>
          <p:nvPr>
            <p:ph type="dt" sz="half" idx="10"/>
          </p:nvPr>
        </p:nvSpPr>
        <p:spPr/>
        <p:txBody>
          <a:bodyPr/>
          <a:lstStyle/>
          <a:p>
            <a:fld id="{8F0BF72B-8340-4792-9CC6-C3DA9CD14E11}" type="datetimeFigureOut">
              <a:rPr lang="he-IL" smtClean="0"/>
              <a:t>כ"ב/אדר/תש"ף</a:t>
            </a:fld>
            <a:endParaRPr lang="he-IL"/>
          </a:p>
        </p:txBody>
      </p:sp>
      <p:sp>
        <p:nvSpPr>
          <p:cNvPr id="5" name="מציין מיקום של כותרת תחתונה 4">
            <a:extLst>
              <a:ext uri="{FF2B5EF4-FFF2-40B4-BE49-F238E27FC236}">
                <a16:creationId xmlns:a16="http://schemas.microsoft.com/office/drawing/2014/main" id="{E0FE2E41-58B0-42DA-8D3A-72278B8455E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CC19955-C161-4AF2-AC3E-13ECF9FD794C}"/>
              </a:ext>
            </a:extLst>
          </p:cNvPr>
          <p:cNvSpPr>
            <a:spLocks noGrp="1"/>
          </p:cNvSpPr>
          <p:nvPr>
            <p:ph type="sldNum" sz="quarter" idx="12"/>
          </p:nvPr>
        </p:nvSpPr>
        <p:spPr/>
        <p:txBody>
          <a:bodyPr/>
          <a:lstStyle/>
          <a:p>
            <a:fld id="{BCC02C34-B560-4CA1-A796-445DEBDA9D1C}" type="slidenum">
              <a:rPr lang="he-IL" smtClean="0"/>
              <a:t>‹#›</a:t>
            </a:fld>
            <a:endParaRPr lang="he-IL"/>
          </a:p>
        </p:txBody>
      </p:sp>
    </p:spTree>
    <p:extLst>
      <p:ext uri="{BB962C8B-B14F-4D97-AF65-F5344CB8AC3E}">
        <p14:creationId xmlns:p14="http://schemas.microsoft.com/office/powerpoint/2010/main" val="273013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501FB85-DCD7-42B3-AA3D-E04ADF73323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69EC0DF-E439-4AFF-B27B-B3FB854D7CDA}"/>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1229E841-5990-4494-B581-B3BEBDF56FBF}"/>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3C88D10A-7B4B-4C7A-B40F-2B90878CB2DC}"/>
              </a:ext>
            </a:extLst>
          </p:cNvPr>
          <p:cNvSpPr>
            <a:spLocks noGrp="1"/>
          </p:cNvSpPr>
          <p:nvPr>
            <p:ph type="dt" sz="half" idx="10"/>
          </p:nvPr>
        </p:nvSpPr>
        <p:spPr/>
        <p:txBody>
          <a:bodyPr/>
          <a:lstStyle/>
          <a:p>
            <a:fld id="{8F0BF72B-8340-4792-9CC6-C3DA9CD14E11}" type="datetimeFigureOut">
              <a:rPr lang="he-IL" smtClean="0"/>
              <a:t>כ"ב/אדר/תש"ף</a:t>
            </a:fld>
            <a:endParaRPr lang="he-IL"/>
          </a:p>
        </p:txBody>
      </p:sp>
      <p:sp>
        <p:nvSpPr>
          <p:cNvPr id="6" name="מציין מיקום של כותרת תחתונה 5">
            <a:extLst>
              <a:ext uri="{FF2B5EF4-FFF2-40B4-BE49-F238E27FC236}">
                <a16:creationId xmlns:a16="http://schemas.microsoft.com/office/drawing/2014/main" id="{288E0C75-0896-4A64-A77C-435E2C38B90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A7435F1-EF32-4D29-9C50-DF5E19432D63}"/>
              </a:ext>
            </a:extLst>
          </p:cNvPr>
          <p:cNvSpPr>
            <a:spLocks noGrp="1"/>
          </p:cNvSpPr>
          <p:nvPr>
            <p:ph type="sldNum" sz="quarter" idx="12"/>
          </p:nvPr>
        </p:nvSpPr>
        <p:spPr/>
        <p:txBody>
          <a:bodyPr/>
          <a:lstStyle/>
          <a:p>
            <a:fld id="{BCC02C34-B560-4CA1-A796-445DEBDA9D1C}" type="slidenum">
              <a:rPr lang="he-IL" smtClean="0"/>
              <a:t>‹#›</a:t>
            </a:fld>
            <a:endParaRPr lang="he-IL"/>
          </a:p>
        </p:txBody>
      </p:sp>
    </p:spTree>
    <p:extLst>
      <p:ext uri="{BB962C8B-B14F-4D97-AF65-F5344CB8AC3E}">
        <p14:creationId xmlns:p14="http://schemas.microsoft.com/office/powerpoint/2010/main" val="2046320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47317EE-9F15-4B39-BD10-EE90A196DB73}"/>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0BC278B-0BAC-4428-BCDB-687EC83FD8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AFD44974-914E-4BD4-896D-9F9D6E7D9259}"/>
              </a:ext>
            </a:extLst>
          </p:cNvPr>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7F551FD5-1025-4D3F-B80A-5129373DAC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A83DCD50-97C8-455C-A3CA-B5D14051FFCD}"/>
              </a:ext>
            </a:extLst>
          </p:cNvPr>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DD89C7EF-2091-4BA5-92B4-79FFBCB67EC7}"/>
              </a:ext>
            </a:extLst>
          </p:cNvPr>
          <p:cNvSpPr>
            <a:spLocks noGrp="1"/>
          </p:cNvSpPr>
          <p:nvPr>
            <p:ph type="dt" sz="half" idx="10"/>
          </p:nvPr>
        </p:nvSpPr>
        <p:spPr/>
        <p:txBody>
          <a:bodyPr/>
          <a:lstStyle/>
          <a:p>
            <a:fld id="{8F0BF72B-8340-4792-9CC6-C3DA9CD14E11}" type="datetimeFigureOut">
              <a:rPr lang="he-IL" smtClean="0"/>
              <a:t>כ"ב/אדר/תש"ף</a:t>
            </a:fld>
            <a:endParaRPr lang="he-IL"/>
          </a:p>
        </p:txBody>
      </p:sp>
      <p:sp>
        <p:nvSpPr>
          <p:cNvPr id="8" name="מציין מיקום של כותרת תחתונה 7">
            <a:extLst>
              <a:ext uri="{FF2B5EF4-FFF2-40B4-BE49-F238E27FC236}">
                <a16:creationId xmlns:a16="http://schemas.microsoft.com/office/drawing/2014/main" id="{322C5BAA-4868-4D4F-9F08-FB265181996B}"/>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9E467DBE-8055-4CAC-8675-253F360CA049}"/>
              </a:ext>
            </a:extLst>
          </p:cNvPr>
          <p:cNvSpPr>
            <a:spLocks noGrp="1"/>
          </p:cNvSpPr>
          <p:nvPr>
            <p:ph type="sldNum" sz="quarter" idx="12"/>
          </p:nvPr>
        </p:nvSpPr>
        <p:spPr/>
        <p:txBody>
          <a:bodyPr/>
          <a:lstStyle/>
          <a:p>
            <a:fld id="{BCC02C34-B560-4CA1-A796-445DEBDA9D1C}" type="slidenum">
              <a:rPr lang="he-IL" smtClean="0"/>
              <a:t>‹#›</a:t>
            </a:fld>
            <a:endParaRPr lang="he-IL"/>
          </a:p>
        </p:txBody>
      </p:sp>
    </p:spTree>
    <p:extLst>
      <p:ext uri="{BB962C8B-B14F-4D97-AF65-F5344CB8AC3E}">
        <p14:creationId xmlns:p14="http://schemas.microsoft.com/office/powerpoint/2010/main" val="326146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B36B331-5C3D-4D16-8B3B-14699B05498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7FB1ED71-BDFC-4F17-93E6-E20FB705AB59}"/>
              </a:ext>
            </a:extLst>
          </p:cNvPr>
          <p:cNvSpPr>
            <a:spLocks noGrp="1"/>
          </p:cNvSpPr>
          <p:nvPr>
            <p:ph type="dt" sz="half" idx="10"/>
          </p:nvPr>
        </p:nvSpPr>
        <p:spPr/>
        <p:txBody>
          <a:bodyPr/>
          <a:lstStyle/>
          <a:p>
            <a:fld id="{8F0BF72B-8340-4792-9CC6-C3DA9CD14E11}" type="datetimeFigureOut">
              <a:rPr lang="he-IL" smtClean="0"/>
              <a:t>כ"ב/אדר/תש"ף</a:t>
            </a:fld>
            <a:endParaRPr lang="he-IL"/>
          </a:p>
        </p:txBody>
      </p:sp>
      <p:sp>
        <p:nvSpPr>
          <p:cNvPr id="4" name="מציין מיקום של כותרת תחתונה 3">
            <a:extLst>
              <a:ext uri="{FF2B5EF4-FFF2-40B4-BE49-F238E27FC236}">
                <a16:creationId xmlns:a16="http://schemas.microsoft.com/office/drawing/2014/main" id="{A0FBFFC4-8E15-4F51-BCBD-762ECB0F53D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7D24C9D-D030-4B75-B5E6-51CED952806D}"/>
              </a:ext>
            </a:extLst>
          </p:cNvPr>
          <p:cNvSpPr>
            <a:spLocks noGrp="1"/>
          </p:cNvSpPr>
          <p:nvPr>
            <p:ph type="sldNum" sz="quarter" idx="12"/>
          </p:nvPr>
        </p:nvSpPr>
        <p:spPr/>
        <p:txBody>
          <a:bodyPr/>
          <a:lstStyle/>
          <a:p>
            <a:fld id="{BCC02C34-B560-4CA1-A796-445DEBDA9D1C}" type="slidenum">
              <a:rPr lang="he-IL" smtClean="0"/>
              <a:t>‹#›</a:t>
            </a:fld>
            <a:endParaRPr lang="he-IL"/>
          </a:p>
        </p:txBody>
      </p:sp>
    </p:spTree>
    <p:extLst>
      <p:ext uri="{BB962C8B-B14F-4D97-AF65-F5344CB8AC3E}">
        <p14:creationId xmlns:p14="http://schemas.microsoft.com/office/powerpoint/2010/main" val="2420263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B2047704-0CBD-42C6-8B3C-CECEE653570D}"/>
              </a:ext>
            </a:extLst>
          </p:cNvPr>
          <p:cNvSpPr>
            <a:spLocks noGrp="1"/>
          </p:cNvSpPr>
          <p:nvPr>
            <p:ph type="dt" sz="half" idx="10"/>
          </p:nvPr>
        </p:nvSpPr>
        <p:spPr/>
        <p:txBody>
          <a:bodyPr/>
          <a:lstStyle/>
          <a:p>
            <a:fld id="{8F0BF72B-8340-4792-9CC6-C3DA9CD14E11}" type="datetimeFigureOut">
              <a:rPr lang="he-IL" smtClean="0"/>
              <a:t>כ"ב/אדר/תש"ף</a:t>
            </a:fld>
            <a:endParaRPr lang="he-IL"/>
          </a:p>
        </p:txBody>
      </p:sp>
      <p:sp>
        <p:nvSpPr>
          <p:cNvPr id="3" name="מציין מיקום של כותרת תחתונה 2">
            <a:extLst>
              <a:ext uri="{FF2B5EF4-FFF2-40B4-BE49-F238E27FC236}">
                <a16:creationId xmlns:a16="http://schemas.microsoft.com/office/drawing/2014/main" id="{ABA358D7-9F46-4907-911B-24D5959B844D}"/>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E597E1D5-996F-4877-8041-A08385498C02}"/>
              </a:ext>
            </a:extLst>
          </p:cNvPr>
          <p:cNvSpPr>
            <a:spLocks noGrp="1"/>
          </p:cNvSpPr>
          <p:nvPr>
            <p:ph type="sldNum" sz="quarter" idx="12"/>
          </p:nvPr>
        </p:nvSpPr>
        <p:spPr/>
        <p:txBody>
          <a:bodyPr/>
          <a:lstStyle/>
          <a:p>
            <a:fld id="{BCC02C34-B560-4CA1-A796-445DEBDA9D1C}" type="slidenum">
              <a:rPr lang="he-IL" smtClean="0"/>
              <a:t>‹#›</a:t>
            </a:fld>
            <a:endParaRPr lang="he-IL"/>
          </a:p>
        </p:txBody>
      </p:sp>
    </p:spTree>
    <p:extLst>
      <p:ext uri="{BB962C8B-B14F-4D97-AF65-F5344CB8AC3E}">
        <p14:creationId xmlns:p14="http://schemas.microsoft.com/office/powerpoint/2010/main" val="220657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8560A1-DE6D-4529-8C0B-B495BDDB982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BAD7C2F-FAD3-46B9-BB53-CD4C70C665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8143DBB7-3270-497C-B18D-358E9EF27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E6555E90-BBE2-4726-9E1F-AB7F4888F7D4}"/>
              </a:ext>
            </a:extLst>
          </p:cNvPr>
          <p:cNvSpPr>
            <a:spLocks noGrp="1"/>
          </p:cNvSpPr>
          <p:nvPr>
            <p:ph type="dt" sz="half" idx="10"/>
          </p:nvPr>
        </p:nvSpPr>
        <p:spPr/>
        <p:txBody>
          <a:bodyPr/>
          <a:lstStyle/>
          <a:p>
            <a:fld id="{8F0BF72B-8340-4792-9CC6-C3DA9CD14E11}" type="datetimeFigureOut">
              <a:rPr lang="he-IL" smtClean="0"/>
              <a:t>כ"ב/אדר/תש"ף</a:t>
            </a:fld>
            <a:endParaRPr lang="he-IL"/>
          </a:p>
        </p:txBody>
      </p:sp>
      <p:sp>
        <p:nvSpPr>
          <p:cNvPr id="6" name="מציין מיקום של כותרת תחתונה 5">
            <a:extLst>
              <a:ext uri="{FF2B5EF4-FFF2-40B4-BE49-F238E27FC236}">
                <a16:creationId xmlns:a16="http://schemas.microsoft.com/office/drawing/2014/main" id="{501EA728-91D1-4B09-8F1B-B465D62CAC6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F206A27-FCC8-4E15-A806-5D659A7A3214}"/>
              </a:ext>
            </a:extLst>
          </p:cNvPr>
          <p:cNvSpPr>
            <a:spLocks noGrp="1"/>
          </p:cNvSpPr>
          <p:nvPr>
            <p:ph type="sldNum" sz="quarter" idx="12"/>
          </p:nvPr>
        </p:nvSpPr>
        <p:spPr/>
        <p:txBody>
          <a:bodyPr/>
          <a:lstStyle/>
          <a:p>
            <a:fld id="{BCC02C34-B560-4CA1-A796-445DEBDA9D1C}" type="slidenum">
              <a:rPr lang="he-IL" smtClean="0"/>
              <a:t>‹#›</a:t>
            </a:fld>
            <a:endParaRPr lang="he-IL"/>
          </a:p>
        </p:txBody>
      </p:sp>
    </p:spTree>
    <p:extLst>
      <p:ext uri="{BB962C8B-B14F-4D97-AF65-F5344CB8AC3E}">
        <p14:creationId xmlns:p14="http://schemas.microsoft.com/office/powerpoint/2010/main" val="43926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E8DE1A-C6AF-4F61-8412-E3BD0DC85A6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D49B7627-81BE-4588-B93E-CBB5DD2352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5DAD818F-9575-494E-9DA7-F61804AAD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ADF4B760-9931-47C5-978C-C5004F59D453}"/>
              </a:ext>
            </a:extLst>
          </p:cNvPr>
          <p:cNvSpPr>
            <a:spLocks noGrp="1"/>
          </p:cNvSpPr>
          <p:nvPr>
            <p:ph type="dt" sz="half" idx="10"/>
          </p:nvPr>
        </p:nvSpPr>
        <p:spPr/>
        <p:txBody>
          <a:bodyPr/>
          <a:lstStyle/>
          <a:p>
            <a:fld id="{8F0BF72B-8340-4792-9CC6-C3DA9CD14E11}" type="datetimeFigureOut">
              <a:rPr lang="he-IL" smtClean="0"/>
              <a:t>כ"ב/אדר/תש"ף</a:t>
            </a:fld>
            <a:endParaRPr lang="he-IL"/>
          </a:p>
        </p:txBody>
      </p:sp>
      <p:sp>
        <p:nvSpPr>
          <p:cNvPr id="6" name="מציין מיקום של כותרת תחתונה 5">
            <a:extLst>
              <a:ext uri="{FF2B5EF4-FFF2-40B4-BE49-F238E27FC236}">
                <a16:creationId xmlns:a16="http://schemas.microsoft.com/office/drawing/2014/main" id="{7C85A448-7EC6-46A6-B5B5-589F8282E11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3F4D761-ECC4-468D-A9FF-AF389B50B972}"/>
              </a:ext>
            </a:extLst>
          </p:cNvPr>
          <p:cNvSpPr>
            <a:spLocks noGrp="1"/>
          </p:cNvSpPr>
          <p:nvPr>
            <p:ph type="sldNum" sz="quarter" idx="12"/>
          </p:nvPr>
        </p:nvSpPr>
        <p:spPr/>
        <p:txBody>
          <a:bodyPr/>
          <a:lstStyle/>
          <a:p>
            <a:fld id="{BCC02C34-B560-4CA1-A796-445DEBDA9D1C}" type="slidenum">
              <a:rPr lang="he-IL" smtClean="0"/>
              <a:t>‹#›</a:t>
            </a:fld>
            <a:endParaRPr lang="he-IL"/>
          </a:p>
        </p:txBody>
      </p:sp>
    </p:spTree>
    <p:extLst>
      <p:ext uri="{BB962C8B-B14F-4D97-AF65-F5344CB8AC3E}">
        <p14:creationId xmlns:p14="http://schemas.microsoft.com/office/powerpoint/2010/main" val="4206257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A1DA8A33-910B-48A0-A456-F984393BED6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BA2B4EA-04B4-4A95-9D67-160D26CFCBE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D813C00-9F0A-4C90-B7EE-ABA6435E1F1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F0BF72B-8340-4792-9CC6-C3DA9CD14E11}" type="datetimeFigureOut">
              <a:rPr lang="he-IL" smtClean="0"/>
              <a:t>כ"ב/אדר/תש"ף</a:t>
            </a:fld>
            <a:endParaRPr lang="he-IL"/>
          </a:p>
        </p:txBody>
      </p:sp>
      <p:sp>
        <p:nvSpPr>
          <p:cNvPr id="5" name="מציין מיקום של כותרת תחתונה 4">
            <a:extLst>
              <a:ext uri="{FF2B5EF4-FFF2-40B4-BE49-F238E27FC236}">
                <a16:creationId xmlns:a16="http://schemas.microsoft.com/office/drawing/2014/main" id="{C6A0A960-348F-4751-9588-AC8AF195E7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D16C5243-87EC-4291-A46A-645165AF7AB9}"/>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CC02C34-B560-4CA1-A796-445DEBDA9D1C}" type="slidenum">
              <a:rPr lang="he-IL" smtClean="0"/>
              <a:t>‹#›</a:t>
            </a:fld>
            <a:endParaRPr lang="he-IL"/>
          </a:p>
        </p:txBody>
      </p:sp>
    </p:spTree>
    <p:extLst>
      <p:ext uri="{BB962C8B-B14F-4D97-AF65-F5344CB8AC3E}">
        <p14:creationId xmlns:p14="http://schemas.microsoft.com/office/powerpoint/2010/main" val="1007032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3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7.xml"/><Relationship Id="rId4" Type="http://schemas.openxmlformats.org/officeDocument/2006/relationships/image" Target="../media/image59.jpg"/></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g"/><Relationship Id="rId1" Type="http://schemas.openxmlformats.org/officeDocument/2006/relationships/slideLayout" Target="../slideLayouts/slideLayout7.xml"/><Relationship Id="rId4" Type="http://schemas.openxmlformats.org/officeDocument/2006/relationships/image" Target="../media/image70.jpg"/></Relationships>
</file>

<file path=ppt/slides/_rels/slide59.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Yan7tf3E6UU" TargetMode="External"/><Relationship Id="rId2" Type="http://schemas.openxmlformats.org/officeDocument/2006/relationships/image" Target="../media/image75.jpg"/><Relationship Id="rId1" Type="http://schemas.openxmlformats.org/officeDocument/2006/relationships/slideLayout" Target="../slideLayouts/slideLayout7.xml"/><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ADC71AB-8C25-49AB-8109-1E429EB8F895}"/>
              </a:ext>
            </a:extLst>
          </p:cNvPr>
          <p:cNvSpPr>
            <a:spLocks noGrp="1"/>
          </p:cNvSpPr>
          <p:nvPr>
            <p:ph type="ctrTitle"/>
          </p:nvPr>
        </p:nvSpPr>
        <p:spPr>
          <a:xfrm>
            <a:off x="1524000" y="354843"/>
            <a:ext cx="8724900" cy="2858620"/>
          </a:xfrm>
        </p:spPr>
        <p:txBody>
          <a:bodyPr>
            <a:normAutofit fontScale="90000"/>
          </a:bodyPr>
          <a:lstStyle/>
          <a:p>
            <a:pPr rtl="0"/>
            <a:br>
              <a:rPr lang="he-IL" sz="2800" b="1" dirty="0"/>
            </a:br>
            <a:br>
              <a:rPr lang="he-IL" sz="2800" b="1" dirty="0"/>
            </a:br>
            <a:br>
              <a:rPr lang="he-IL" sz="2800" b="1" dirty="0"/>
            </a:br>
            <a:br>
              <a:rPr lang="he-IL" sz="2800" b="1" dirty="0"/>
            </a:br>
            <a:br>
              <a:rPr lang="he-IL" sz="2800" b="1" dirty="0"/>
            </a:br>
            <a:r>
              <a:rPr lang="en-US" sz="3100" b="1" dirty="0">
                <a:latin typeface="+mn-lt"/>
              </a:rPr>
              <a:t>Israel, Jews and Peace in the Palestinian Authority’s</a:t>
            </a:r>
            <a:br>
              <a:rPr lang="en-US" sz="3100" b="1" dirty="0">
                <a:latin typeface="+mn-lt"/>
              </a:rPr>
            </a:br>
            <a:r>
              <a:rPr lang="en-US" sz="3100" b="1" dirty="0">
                <a:latin typeface="+mn-lt"/>
              </a:rPr>
              <a:t>Schoolbooks and Teachers’ Guides</a:t>
            </a:r>
            <a:br>
              <a:rPr lang="en-US" sz="3100" b="1" dirty="0">
                <a:latin typeface="+mn-lt"/>
              </a:rPr>
            </a:br>
            <a:r>
              <a:rPr lang="en-US" sz="2200" b="1" dirty="0">
                <a:latin typeface="+mn-lt"/>
              </a:rPr>
              <a:t>by</a:t>
            </a:r>
            <a:br>
              <a:rPr lang="en-US" sz="2800" b="1" dirty="0">
                <a:latin typeface="+mn-lt"/>
              </a:rPr>
            </a:br>
            <a:r>
              <a:rPr lang="en-US" sz="2800" b="1" dirty="0">
                <a:latin typeface="+mn-lt"/>
              </a:rPr>
              <a:t>Dr. </a:t>
            </a:r>
            <a:r>
              <a:rPr lang="en-US" sz="2800" b="1" dirty="0" err="1">
                <a:latin typeface="+mn-lt"/>
              </a:rPr>
              <a:t>Arnon</a:t>
            </a:r>
            <a:r>
              <a:rPr lang="en-US" sz="2800" b="1" dirty="0">
                <a:latin typeface="+mn-lt"/>
              </a:rPr>
              <a:t> </a:t>
            </a:r>
            <a:r>
              <a:rPr lang="en-US" sz="2800" b="1" dirty="0" err="1">
                <a:latin typeface="+mn-lt"/>
              </a:rPr>
              <a:t>Groiss</a:t>
            </a:r>
            <a:br>
              <a:rPr lang="en-US" sz="2800" b="1" dirty="0">
                <a:latin typeface="+mn-lt"/>
              </a:rPr>
            </a:br>
            <a:r>
              <a:rPr lang="en-US" sz="2800" b="1" dirty="0">
                <a:latin typeface="+mn-lt"/>
              </a:rPr>
              <a:t>(March 2020)</a:t>
            </a:r>
            <a:br>
              <a:rPr lang="he-IL" sz="2800" b="1" dirty="0">
                <a:latin typeface="+mn-lt"/>
              </a:rPr>
            </a:br>
            <a:endParaRPr lang="he-IL" sz="3200" dirty="0">
              <a:latin typeface="+mn-lt"/>
            </a:endParaRPr>
          </a:p>
        </p:txBody>
      </p:sp>
      <p:sp>
        <p:nvSpPr>
          <p:cNvPr id="3" name="כותרת משנה 2">
            <a:extLst>
              <a:ext uri="{FF2B5EF4-FFF2-40B4-BE49-F238E27FC236}">
                <a16:creationId xmlns:a16="http://schemas.microsoft.com/office/drawing/2014/main" id="{D23535FA-7046-436D-8101-934BE54DDF2D}"/>
              </a:ext>
            </a:extLst>
          </p:cNvPr>
          <p:cNvSpPr>
            <a:spLocks noGrp="1"/>
          </p:cNvSpPr>
          <p:nvPr>
            <p:ph type="subTitle" idx="1"/>
          </p:nvPr>
        </p:nvSpPr>
        <p:spPr>
          <a:xfrm>
            <a:off x="1524000" y="5130800"/>
            <a:ext cx="9144000" cy="127000"/>
          </a:xfrm>
        </p:spPr>
        <p:txBody>
          <a:bodyPr>
            <a:normAutofit fontScale="25000" lnSpcReduction="20000"/>
          </a:bodyPr>
          <a:lstStyle/>
          <a:p>
            <a:endParaRPr lang="he-IL" dirty="0"/>
          </a:p>
        </p:txBody>
      </p:sp>
    </p:spTree>
    <p:extLst>
      <p:ext uri="{BB962C8B-B14F-4D97-AF65-F5344CB8AC3E}">
        <p14:creationId xmlns:p14="http://schemas.microsoft.com/office/powerpoint/2010/main" val="684273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79056C-4353-4DAA-B61A-40A5C9D4CCAB}"/>
              </a:ext>
            </a:extLst>
          </p:cNvPr>
          <p:cNvSpPr>
            <a:spLocks noGrp="1"/>
          </p:cNvSpPr>
          <p:nvPr>
            <p:ph type="title"/>
          </p:nvPr>
        </p:nvSpPr>
        <p:spPr>
          <a:xfrm>
            <a:off x="838200" y="365126"/>
            <a:ext cx="10515600" cy="1864728"/>
          </a:xfrm>
        </p:spPr>
        <p:txBody>
          <a:bodyPr>
            <a:normAutofit/>
          </a:bodyPr>
          <a:lstStyle/>
          <a:p>
            <a:pPr algn="l" rtl="0"/>
            <a:r>
              <a:rPr lang="en-US" sz="2000" dirty="0">
                <a:latin typeface="+mn-lt"/>
              </a:rPr>
              <a:t>“States of the Levant”</a:t>
            </a:r>
            <a:br>
              <a:rPr lang="en-US" sz="2000" dirty="0">
                <a:latin typeface="+mn-lt"/>
              </a:rPr>
            </a:br>
            <a:r>
              <a:rPr lang="en-US" sz="2000" dirty="0">
                <a:latin typeface="+mn-lt"/>
              </a:rPr>
              <a:t>“Syria”, “Lebanon”, “Jordan”, “Palestine”</a:t>
            </a:r>
            <a:br>
              <a:rPr lang="he-IL" sz="2000" dirty="0">
                <a:latin typeface="+mn-lt"/>
              </a:rPr>
            </a:br>
            <a:br>
              <a:rPr lang="he-IL" sz="2000" dirty="0">
                <a:latin typeface="+mn-lt"/>
              </a:rPr>
            </a:br>
            <a:r>
              <a:rPr lang="en-US" sz="2000" dirty="0">
                <a:latin typeface="+mn-lt"/>
              </a:rPr>
              <a:t>(</a:t>
            </a:r>
            <a:r>
              <a:rPr lang="en-US" sz="2000" i="1" dirty="0">
                <a:latin typeface="+mn-lt"/>
              </a:rPr>
              <a:t>Social Studies</a:t>
            </a:r>
            <a:r>
              <a:rPr lang="en-US" sz="2000" dirty="0">
                <a:latin typeface="+mn-lt"/>
              </a:rPr>
              <a:t>, Grade 6, Part 1 (2019) p.</a:t>
            </a:r>
            <a:r>
              <a:rPr lang="he-IL" sz="2000" dirty="0">
                <a:latin typeface="+mn-lt"/>
              </a:rPr>
              <a:t> </a:t>
            </a:r>
            <a:r>
              <a:rPr lang="en-US" sz="2000" dirty="0">
                <a:latin typeface="+mn-lt"/>
              </a:rPr>
              <a:t> 43)</a:t>
            </a:r>
            <a:br>
              <a:rPr lang="en-US" sz="2000" dirty="0"/>
            </a:br>
            <a:endParaRPr lang="he-IL" sz="2000" dirty="0"/>
          </a:p>
        </p:txBody>
      </p:sp>
      <p:pic>
        <p:nvPicPr>
          <p:cNvPr id="4" name="מציין מיקום תוכן 3" descr="לח וא 42">
            <a:extLst>
              <a:ext uri="{FF2B5EF4-FFF2-40B4-BE49-F238E27FC236}">
                <a16:creationId xmlns:a16="http://schemas.microsoft.com/office/drawing/2014/main" id="{9F27984A-89CB-4D8F-9AD4-47F2CB5D2A6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25937" y="2229854"/>
            <a:ext cx="4236172" cy="4440028"/>
          </a:xfrm>
          <a:prstGeom prst="rect">
            <a:avLst/>
          </a:prstGeom>
          <a:noFill/>
          <a:ln>
            <a:noFill/>
          </a:ln>
        </p:spPr>
      </p:pic>
    </p:spTree>
    <p:extLst>
      <p:ext uri="{BB962C8B-B14F-4D97-AF65-F5344CB8AC3E}">
        <p14:creationId xmlns:p14="http://schemas.microsoft.com/office/powerpoint/2010/main" val="2599398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10374D51-BCC2-40DC-99DA-C9BFEF867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1164" y="3626474"/>
            <a:ext cx="3477490" cy="2037971"/>
          </a:xfrm>
          <a:prstGeom prst="rect">
            <a:avLst/>
          </a:prstGeom>
        </p:spPr>
      </p:pic>
      <p:sp>
        <p:nvSpPr>
          <p:cNvPr id="4" name="מלבן 3">
            <a:extLst>
              <a:ext uri="{FF2B5EF4-FFF2-40B4-BE49-F238E27FC236}">
                <a16:creationId xmlns:a16="http://schemas.microsoft.com/office/drawing/2014/main" id="{6C81E700-2D0B-4608-81ED-E3BFE4C090F5}"/>
              </a:ext>
            </a:extLst>
          </p:cNvPr>
          <p:cNvSpPr/>
          <p:nvPr/>
        </p:nvSpPr>
        <p:spPr>
          <a:xfrm>
            <a:off x="2396234" y="287867"/>
            <a:ext cx="7936485" cy="1600182"/>
          </a:xfrm>
          <a:prstGeom prst="rect">
            <a:avLst/>
          </a:prstGeom>
        </p:spPr>
        <p:txBody>
          <a:bodyPr wrap="square">
            <a:spAutoFit/>
          </a:bodyPr>
          <a:lstStyle/>
          <a:p>
            <a:pPr marL="457200" algn="l" rtl="0">
              <a:lnSpc>
                <a:spcPct val="107000"/>
              </a:lnSpc>
              <a:spcAft>
                <a:spcPts val="80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“The student will find for himself free time to reflect on the dangers of the Jews’ greedy ambitions [</a:t>
            </a:r>
            <a:r>
              <a:rPr lang="en-US" sz="2000" i="1" dirty="0" err="1">
                <a:latin typeface="Calibri" panose="020F0502020204030204" pitchFamily="34" charset="0"/>
                <a:ea typeface="Times New Roman" panose="02020603050405020304" pitchFamily="18" charset="0"/>
                <a:cs typeface="Times New Roman" panose="02020603050405020304" pitchFamily="18" charset="0"/>
              </a:rPr>
              <a:t>atma</a:t>
            </a:r>
            <a:r>
              <a:rPr lang="en-US" sz="2000" i="1" dirty="0">
                <a:latin typeface="Calibri" panose="020F0502020204030204" pitchFamily="34" charset="0"/>
                <a:ea typeface="Times New Roman" panose="02020603050405020304" pitchFamily="18" charset="0"/>
                <a:cs typeface="Times New Roman" panose="02020603050405020304" pitchFamily="18" charset="0"/>
              </a:rPr>
              <a:t>’</a:t>
            </a:r>
            <a:r>
              <a:rPr lang="en-US" sz="2000" dirty="0">
                <a:latin typeface="Calibri" panose="020F0502020204030204" pitchFamily="34" charset="0"/>
                <a:ea typeface="Times New Roman" panose="02020603050405020304" pitchFamily="18" charset="0"/>
                <a:cs typeface="Times New Roman" panose="02020603050405020304" pitchFamily="18" charset="0"/>
              </a:rPr>
              <a:t>] in Palestine.”</a:t>
            </a:r>
          </a:p>
          <a:p>
            <a:pPr marL="457200" algn="l" rtl="0">
              <a:lnSpc>
                <a:spcPct val="107000"/>
              </a:lnSpc>
              <a:spcAft>
                <a:spcPts val="800"/>
              </a:spcAft>
            </a:pPr>
            <a:endParaRPr lang="en-US" sz="2000" i="1" dirty="0">
              <a:latin typeface="Calibri" panose="020F0502020204030204" pitchFamily="34" charset="0"/>
              <a:ea typeface="Times New Roman" panose="02020603050405020304" pitchFamily="18" charset="0"/>
              <a:cs typeface="Times New Roman" panose="02020603050405020304" pitchFamily="18" charset="0"/>
            </a:endParaRPr>
          </a:p>
          <a:p>
            <a:pPr marL="457200" algn="l" rtl="0">
              <a:lnSpc>
                <a:spcPct val="107000"/>
              </a:lnSpc>
              <a:spcAft>
                <a:spcPts val="80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(Assignment: Teacher’s guide, </a:t>
            </a:r>
            <a:r>
              <a:rPr lang="en-US" sz="2000" i="1" dirty="0">
                <a:latin typeface="Calibri" panose="020F0502020204030204" pitchFamily="34" charset="0"/>
                <a:ea typeface="Times New Roman" panose="02020603050405020304" pitchFamily="18" charset="0"/>
                <a:cs typeface="Times New Roman" panose="02020603050405020304" pitchFamily="18" charset="0"/>
              </a:rPr>
              <a:t>Arabic Language</a:t>
            </a:r>
            <a:r>
              <a:rPr lang="en-US" sz="2000" dirty="0">
                <a:latin typeface="Calibri" panose="020F0502020204030204" pitchFamily="34" charset="0"/>
                <a:ea typeface="Times New Roman" panose="02020603050405020304" pitchFamily="18" charset="0"/>
                <a:cs typeface="Times New Roman" panose="02020603050405020304" pitchFamily="18" charset="0"/>
              </a:rPr>
              <a:t>, Grade 9 (2018) p. 30)</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18994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3192A1B-1476-436C-9888-EFBCC15BBDB6}"/>
              </a:ext>
            </a:extLst>
          </p:cNvPr>
          <p:cNvSpPr>
            <a:spLocks noGrp="1"/>
          </p:cNvSpPr>
          <p:nvPr>
            <p:ph type="title"/>
          </p:nvPr>
        </p:nvSpPr>
        <p:spPr>
          <a:xfrm>
            <a:off x="1282700" y="365125"/>
            <a:ext cx="10071100" cy="2060575"/>
          </a:xfrm>
        </p:spPr>
        <p:txBody>
          <a:bodyPr>
            <a:normAutofit/>
          </a:bodyPr>
          <a:lstStyle/>
          <a:p>
            <a:pPr algn="l" rtl="0"/>
            <a:r>
              <a:rPr lang="en-US" sz="2000" dirty="0">
                <a:latin typeface="+mn-lt"/>
              </a:rPr>
              <a:t>“Colonization [</a:t>
            </a:r>
            <a:r>
              <a:rPr lang="en-US" sz="2000" i="1" dirty="0" err="1">
                <a:latin typeface="+mn-lt"/>
              </a:rPr>
              <a:t>istitan</a:t>
            </a:r>
            <a:r>
              <a:rPr lang="en-US" sz="2000" dirty="0">
                <a:latin typeface="+mn-lt"/>
              </a:rPr>
              <a:t>]: Replacement of a people by another people and seizing control over its land –   the Zionist occupation of Palestine.”</a:t>
            </a:r>
            <a:br>
              <a:rPr lang="en-US" sz="2000" dirty="0">
                <a:latin typeface="+mn-lt"/>
              </a:rPr>
            </a:br>
            <a:r>
              <a:rPr lang="en-US" sz="2000" dirty="0">
                <a:latin typeface="+mn-lt"/>
              </a:rPr>
              <a:t>(</a:t>
            </a:r>
            <a:r>
              <a:rPr lang="en-US" sz="2000" i="1" dirty="0">
                <a:latin typeface="+mn-lt"/>
              </a:rPr>
              <a:t>History Studies</a:t>
            </a:r>
            <a:r>
              <a:rPr lang="en-US" sz="2000" dirty="0">
                <a:latin typeface="+mn-lt"/>
              </a:rPr>
              <a:t>, Grade 11, Part 1 (2017) p. 9)         (</a:t>
            </a:r>
            <a:r>
              <a:rPr lang="en-US" sz="2000" i="1" dirty="0">
                <a:latin typeface="+mn-lt"/>
              </a:rPr>
              <a:t>History Studies</a:t>
            </a:r>
            <a:r>
              <a:rPr lang="en-US" sz="2000" dirty="0">
                <a:latin typeface="+mn-lt"/>
              </a:rPr>
              <a:t>, Grade 11, Part 1 (2019) p. 9)</a:t>
            </a:r>
            <a:endParaRPr lang="he-IL" sz="2000" dirty="0"/>
          </a:p>
        </p:txBody>
      </p:sp>
      <p:pic>
        <p:nvPicPr>
          <p:cNvPr id="4" name="מציין מיקום תוכן 3" descr="הסט יאא 9">
            <a:extLst>
              <a:ext uri="{FF2B5EF4-FFF2-40B4-BE49-F238E27FC236}">
                <a16:creationId xmlns:a16="http://schemas.microsoft.com/office/drawing/2014/main" id="{73B3F5B1-737F-486D-BF96-5764E6DE58B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8635" y="3131095"/>
            <a:ext cx="4826000" cy="3043238"/>
          </a:xfrm>
          <a:prstGeom prst="rect">
            <a:avLst/>
          </a:prstGeom>
          <a:noFill/>
          <a:ln>
            <a:noFill/>
          </a:ln>
        </p:spPr>
      </p:pic>
      <p:pic>
        <p:nvPicPr>
          <p:cNvPr id="5" name="תמונה 4">
            <a:extLst>
              <a:ext uri="{FF2B5EF4-FFF2-40B4-BE49-F238E27FC236}">
                <a16:creationId xmlns:a16="http://schemas.microsoft.com/office/drawing/2014/main" id="{37B9D2B9-4CD5-46D6-A0D0-48FB222DD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6932" y="3131095"/>
            <a:ext cx="5306868" cy="3043238"/>
          </a:xfrm>
          <a:prstGeom prst="rect">
            <a:avLst/>
          </a:prstGeom>
        </p:spPr>
      </p:pic>
    </p:spTree>
    <p:extLst>
      <p:ext uri="{BB962C8B-B14F-4D97-AF65-F5344CB8AC3E}">
        <p14:creationId xmlns:p14="http://schemas.microsoft.com/office/powerpoint/2010/main" val="585202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4DE4469-333A-4F8D-8672-612E7FE82284}"/>
              </a:ext>
            </a:extLst>
          </p:cNvPr>
          <p:cNvSpPr>
            <a:spLocks noGrp="1"/>
          </p:cNvSpPr>
          <p:nvPr>
            <p:ph type="title"/>
          </p:nvPr>
        </p:nvSpPr>
        <p:spPr>
          <a:xfrm>
            <a:off x="838200" y="365125"/>
            <a:ext cx="10515600" cy="2708275"/>
          </a:xfrm>
        </p:spPr>
        <p:txBody>
          <a:bodyPr>
            <a:normAutofit/>
          </a:bodyPr>
          <a:lstStyle/>
          <a:p>
            <a:pPr algn="l" rtl="0"/>
            <a:r>
              <a:rPr lang="en-US" sz="2000" dirty="0">
                <a:latin typeface="+mn-lt"/>
              </a:rPr>
              <a:t>“I will compare the tragedy of the Indians, America’s original inhabitants, to the tragedy of the Palestinian people.”</a:t>
            </a:r>
            <a:br>
              <a:rPr lang="en-US" sz="2000" dirty="0">
                <a:latin typeface="+mn-lt"/>
              </a:rPr>
            </a:br>
            <a:br>
              <a:rPr lang="en-US" sz="2000" dirty="0">
                <a:latin typeface="+mn-lt"/>
              </a:rPr>
            </a:br>
            <a:r>
              <a:rPr lang="en-US" sz="2000" dirty="0">
                <a:latin typeface="+mn-lt"/>
              </a:rPr>
              <a:t>(</a:t>
            </a:r>
            <a:r>
              <a:rPr lang="en-US" sz="2000" i="1" dirty="0">
                <a:latin typeface="+mn-lt"/>
              </a:rPr>
              <a:t>Social Studies</a:t>
            </a:r>
            <a:r>
              <a:rPr lang="en-US" sz="2000" dirty="0">
                <a:latin typeface="+mn-lt"/>
              </a:rPr>
              <a:t>, Grade 8, Part 2 (2019) p. 34)</a:t>
            </a:r>
            <a:br>
              <a:rPr lang="en-US" sz="2000" dirty="0"/>
            </a:br>
            <a:br>
              <a:rPr lang="en-US" sz="2000" dirty="0"/>
            </a:br>
            <a:endParaRPr lang="he-IL" sz="2000" dirty="0"/>
          </a:p>
        </p:txBody>
      </p:sp>
      <p:pic>
        <p:nvPicPr>
          <p:cNvPr id="4" name="מציין מיקום תוכן 3" descr="לח ז2 33 אינד">
            <a:extLst>
              <a:ext uri="{FF2B5EF4-FFF2-40B4-BE49-F238E27FC236}">
                <a16:creationId xmlns:a16="http://schemas.microsoft.com/office/drawing/2014/main" id="{F4126E57-A130-413E-999D-9A46926CC41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16287" y="4218781"/>
            <a:ext cx="5991225" cy="885825"/>
          </a:xfrm>
          <a:prstGeom prst="rect">
            <a:avLst/>
          </a:prstGeom>
          <a:noFill/>
          <a:ln>
            <a:noFill/>
          </a:ln>
        </p:spPr>
      </p:pic>
    </p:spTree>
    <p:extLst>
      <p:ext uri="{BB962C8B-B14F-4D97-AF65-F5344CB8AC3E}">
        <p14:creationId xmlns:p14="http://schemas.microsoft.com/office/powerpoint/2010/main" val="681678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0379B7B-40D9-4722-89FF-A79777F5F58D}"/>
              </a:ext>
            </a:extLst>
          </p:cNvPr>
          <p:cNvSpPr>
            <a:spLocks noGrp="1"/>
          </p:cNvSpPr>
          <p:nvPr>
            <p:ph type="title"/>
          </p:nvPr>
        </p:nvSpPr>
        <p:spPr>
          <a:xfrm>
            <a:off x="4927600" y="101600"/>
            <a:ext cx="2997200" cy="369333"/>
          </a:xfrm>
        </p:spPr>
        <p:txBody>
          <a:bodyPr>
            <a:normAutofit fontScale="90000"/>
          </a:bodyPr>
          <a:lstStyle/>
          <a:p>
            <a:br>
              <a:rPr lang="en-US" dirty="0"/>
            </a:br>
            <a:endParaRPr lang="he-IL" dirty="0"/>
          </a:p>
        </p:txBody>
      </p:sp>
      <p:pic>
        <p:nvPicPr>
          <p:cNvPr id="4" name="מציין מיקום תוכן 3">
            <a:extLst>
              <a:ext uri="{FF2B5EF4-FFF2-40B4-BE49-F238E27FC236}">
                <a16:creationId xmlns:a16="http://schemas.microsoft.com/office/drawing/2014/main" id="{E85B69F0-C3E0-4B16-B073-3883D5F688A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24800" y="470933"/>
            <a:ext cx="3505198" cy="5435600"/>
          </a:xfrm>
          <a:prstGeom prst="rect">
            <a:avLst/>
          </a:prstGeom>
          <a:noFill/>
          <a:ln>
            <a:noFill/>
          </a:ln>
        </p:spPr>
      </p:pic>
      <p:sp>
        <p:nvSpPr>
          <p:cNvPr id="5" name="מלבן 4">
            <a:extLst>
              <a:ext uri="{FF2B5EF4-FFF2-40B4-BE49-F238E27FC236}">
                <a16:creationId xmlns:a16="http://schemas.microsoft.com/office/drawing/2014/main" id="{C49C068F-4FE1-4C5E-B0F9-8DBD8875C247}"/>
              </a:ext>
            </a:extLst>
          </p:cNvPr>
          <p:cNvSpPr/>
          <p:nvPr/>
        </p:nvSpPr>
        <p:spPr>
          <a:xfrm>
            <a:off x="228601" y="6123543"/>
            <a:ext cx="11607800" cy="369332"/>
          </a:xfrm>
          <a:prstGeom prst="rect">
            <a:avLst/>
          </a:prstGeom>
        </p:spPr>
        <p:txBody>
          <a:bodyPr wrap="square">
            <a:spAutoFit/>
          </a:bodyPr>
          <a:lstStyle/>
          <a:p>
            <a:pPr algn="l" rtl="0"/>
            <a:r>
              <a:rPr lang="en-US" dirty="0">
                <a:cs typeface="+mj-cs"/>
              </a:rPr>
              <a:t>(</a:t>
            </a:r>
            <a:r>
              <a:rPr lang="en-US" i="1" dirty="0">
                <a:cs typeface="+mj-cs"/>
              </a:rPr>
              <a:t>Social Studies</a:t>
            </a:r>
            <a:r>
              <a:rPr lang="en-US" dirty="0">
                <a:cs typeface="+mj-cs"/>
              </a:rPr>
              <a:t>, Grade 6, Part 1 (2019) p. 57)                                                              (</a:t>
            </a:r>
            <a:r>
              <a:rPr lang="en-US" i="1" dirty="0">
                <a:cs typeface="+mj-cs"/>
              </a:rPr>
              <a:t>Social Studies</a:t>
            </a:r>
            <a:r>
              <a:rPr lang="en-US" dirty="0">
                <a:cs typeface="+mj-cs"/>
              </a:rPr>
              <a:t>, Grade 5, Part 2 (2019) p. 36)</a:t>
            </a:r>
            <a:endParaRPr lang="he-IL" dirty="0">
              <a:cs typeface="+mj-cs"/>
            </a:endParaRPr>
          </a:p>
        </p:txBody>
      </p:sp>
      <p:sp>
        <p:nvSpPr>
          <p:cNvPr id="6" name="מלבן 5">
            <a:extLst>
              <a:ext uri="{FF2B5EF4-FFF2-40B4-BE49-F238E27FC236}">
                <a16:creationId xmlns:a16="http://schemas.microsoft.com/office/drawing/2014/main" id="{3B10C97C-555B-473E-8D2A-626311869DD4}"/>
              </a:ext>
            </a:extLst>
          </p:cNvPr>
          <p:cNvSpPr/>
          <p:nvPr/>
        </p:nvSpPr>
        <p:spPr>
          <a:xfrm>
            <a:off x="5656218" y="5118100"/>
            <a:ext cx="2063932" cy="646331"/>
          </a:xfrm>
          <a:prstGeom prst="rect">
            <a:avLst/>
          </a:prstGeom>
        </p:spPr>
        <p:txBody>
          <a:bodyPr wrap="square">
            <a:spAutoFit/>
          </a:bodyPr>
          <a:lstStyle/>
          <a:p>
            <a:pPr algn="l" rtl="0"/>
            <a:r>
              <a:rPr lang="en-US" dirty="0">
                <a:ea typeface="Calibri" panose="020F0502020204030204" pitchFamily="34" charset="0"/>
                <a:cs typeface="Times New Roman" panose="02020603050405020304" pitchFamily="18" charset="0"/>
              </a:rPr>
              <a:t>“Palestine”</a:t>
            </a:r>
          </a:p>
          <a:p>
            <a:pPr algn="l" rtl="0"/>
            <a:r>
              <a:rPr lang="en-US" dirty="0">
                <a:ea typeface="Calibri" panose="020F0502020204030204" pitchFamily="34" charset="0"/>
                <a:cs typeface="Times New Roman" panose="02020603050405020304" pitchFamily="18" charset="0"/>
              </a:rPr>
              <a:t>“Umm al-</a:t>
            </a:r>
            <a:r>
              <a:rPr lang="en-US" dirty="0" err="1">
                <a:ea typeface="Calibri" panose="020F0502020204030204" pitchFamily="34" charset="0"/>
                <a:cs typeface="Times New Roman" panose="02020603050405020304" pitchFamily="18" charset="0"/>
              </a:rPr>
              <a:t>Rashrash</a:t>
            </a:r>
            <a:r>
              <a:rPr lang="en-US" dirty="0">
                <a:ea typeface="Calibri" panose="020F0502020204030204" pitchFamily="34" charset="0"/>
                <a:cs typeface="Times New Roman" panose="02020603050405020304" pitchFamily="18" charset="0"/>
              </a:rPr>
              <a:t>”</a:t>
            </a:r>
            <a:endParaRPr lang="he-IL" dirty="0"/>
          </a:p>
        </p:txBody>
      </p:sp>
      <p:pic>
        <p:nvPicPr>
          <p:cNvPr id="7" name="תמונה 6">
            <a:extLst>
              <a:ext uri="{FF2B5EF4-FFF2-40B4-BE49-F238E27FC236}">
                <a16:creationId xmlns:a16="http://schemas.microsoft.com/office/drawing/2014/main" id="{C889EC12-E632-44AB-A61E-1CA8D5A5C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205" y="180193"/>
            <a:ext cx="3170389" cy="5892550"/>
          </a:xfrm>
          <a:prstGeom prst="rect">
            <a:avLst/>
          </a:prstGeom>
        </p:spPr>
      </p:pic>
    </p:spTree>
    <p:extLst>
      <p:ext uri="{BB962C8B-B14F-4D97-AF65-F5344CB8AC3E}">
        <p14:creationId xmlns:p14="http://schemas.microsoft.com/office/powerpoint/2010/main" val="3846326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9F7F11-E538-4728-9DA4-751F306D254A}"/>
              </a:ext>
            </a:extLst>
          </p:cNvPr>
          <p:cNvSpPr>
            <a:spLocks noGrp="1"/>
          </p:cNvSpPr>
          <p:nvPr>
            <p:ph type="title"/>
          </p:nvPr>
        </p:nvSpPr>
        <p:spPr/>
        <p:txBody>
          <a:bodyPr>
            <a:normAutofit/>
          </a:bodyPr>
          <a:lstStyle/>
          <a:p>
            <a:pPr algn="l" rtl="0"/>
            <a:r>
              <a:rPr lang="en-US" sz="2000" dirty="0">
                <a:latin typeface="+mn-lt"/>
              </a:rPr>
              <a:t>(</a:t>
            </a:r>
            <a:r>
              <a:rPr lang="en-US" sz="2000" i="1" dirty="0">
                <a:latin typeface="+mn-lt"/>
              </a:rPr>
              <a:t>Mathematics</a:t>
            </a:r>
            <a:r>
              <a:rPr lang="en-US" sz="2000" dirty="0">
                <a:latin typeface="+mn-lt"/>
              </a:rPr>
              <a:t>, Grade 6, Part 2 (2019) p. 75)</a:t>
            </a:r>
            <a:br>
              <a:rPr lang="en-US" sz="2000" dirty="0"/>
            </a:br>
            <a:endParaRPr lang="he-IL" sz="2000" dirty="0"/>
          </a:p>
        </p:txBody>
      </p:sp>
      <p:pic>
        <p:nvPicPr>
          <p:cNvPr id="4" name="מציין מיקום תוכן 3">
            <a:extLst>
              <a:ext uri="{FF2B5EF4-FFF2-40B4-BE49-F238E27FC236}">
                <a16:creationId xmlns:a16="http://schemas.microsoft.com/office/drawing/2014/main" id="{09070F18-8F60-45E0-A723-78AEAE205DE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24450" y="2072481"/>
            <a:ext cx="6229350" cy="3552825"/>
          </a:xfrm>
          <a:prstGeom prst="rect">
            <a:avLst/>
          </a:prstGeom>
          <a:noFill/>
          <a:ln>
            <a:noFill/>
          </a:ln>
        </p:spPr>
      </p:pic>
      <p:pic>
        <p:nvPicPr>
          <p:cNvPr id="5" name="תמונה 4">
            <a:extLst>
              <a:ext uri="{FF2B5EF4-FFF2-40B4-BE49-F238E27FC236}">
                <a16:creationId xmlns:a16="http://schemas.microsoft.com/office/drawing/2014/main" id="{4E874679-75F5-4B6A-9598-778A71E8269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0436" y="2512291"/>
            <a:ext cx="4184073" cy="3445164"/>
          </a:xfrm>
          <a:prstGeom prst="rect">
            <a:avLst/>
          </a:prstGeom>
          <a:noFill/>
          <a:ln>
            <a:noFill/>
          </a:ln>
        </p:spPr>
      </p:pic>
    </p:spTree>
    <p:extLst>
      <p:ext uri="{BB962C8B-B14F-4D97-AF65-F5344CB8AC3E}">
        <p14:creationId xmlns:p14="http://schemas.microsoft.com/office/powerpoint/2010/main" val="3356612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A08053F-4977-46EB-B5C1-8DE9103537E0}"/>
              </a:ext>
            </a:extLst>
          </p:cNvPr>
          <p:cNvSpPr>
            <a:spLocks noGrp="1"/>
          </p:cNvSpPr>
          <p:nvPr>
            <p:ph type="title"/>
          </p:nvPr>
        </p:nvSpPr>
        <p:spPr>
          <a:xfrm>
            <a:off x="838200" y="365125"/>
            <a:ext cx="10515600" cy="1984375"/>
          </a:xfrm>
        </p:spPr>
        <p:txBody>
          <a:bodyPr>
            <a:normAutofit fontScale="90000"/>
          </a:bodyPr>
          <a:lstStyle/>
          <a:p>
            <a:pPr algn="l" rtl="0"/>
            <a:br>
              <a:rPr lang="he-IL" sz="2200" dirty="0"/>
            </a:br>
            <a:br>
              <a:rPr lang="he-IL" sz="2200" dirty="0"/>
            </a:br>
            <a:r>
              <a:rPr lang="en-US" sz="2200" dirty="0">
                <a:latin typeface="+mn-lt"/>
              </a:rPr>
              <a:t>“…[The occupier] has built for himself an artificial entity that derives its identity and the legitimacy for its existence from tales, legends and false visions, and tried in various methods and ways to create live material evidence for these legends, or archaeological and architectural proofs that would confirm their truth and substantiality, but in vain.”</a:t>
            </a:r>
            <a:br>
              <a:rPr lang="en-US" sz="2200" dirty="0">
                <a:latin typeface="+mn-lt"/>
              </a:rPr>
            </a:br>
            <a:br>
              <a:rPr lang="en-US" sz="2200" dirty="0">
                <a:latin typeface="+mn-lt"/>
              </a:rPr>
            </a:br>
            <a:r>
              <a:rPr lang="en-US" sz="2200" dirty="0">
                <a:latin typeface="+mn-lt"/>
              </a:rPr>
              <a:t>(</a:t>
            </a:r>
            <a:r>
              <a:rPr lang="en-US" sz="2200" i="1" dirty="0">
                <a:latin typeface="+mn-lt"/>
              </a:rPr>
              <a:t>Arabic Language – Academic Path</a:t>
            </a:r>
            <a:r>
              <a:rPr lang="en-US" sz="2200" dirty="0">
                <a:latin typeface="+mn-lt"/>
              </a:rPr>
              <a:t>, Grade 10, Part 2 (2019) p. 68)</a:t>
            </a:r>
            <a:br>
              <a:rPr lang="en-US" sz="2200" dirty="0"/>
            </a:br>
            <a:br>
              <a:rPr lang="en-US" sz="2000" dirty="0"/>
            </a:br>
            <a:endParaRPr lang="he-IL" sz="2000" dirty="0"/>
          </a:p>
        </p:txBody>
      </p:sp>
      <p:pic>
        <p:nvPicPr>
          <p:cNvPr id="6" name="מציין מיקום תוכן 5">
            <a:extLst>
              <a:ext uri="{FF2B5EF4-FFF2-40B4-BE49-F238E27FC236}">
                <a16:creationId xmlns:a16="http://schemas.microsoft.com/office/drawing/2014/main" id="{2057F121-A2D3-4685-BE9B-A23A775DD2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9828" y="3073400"/>
            <a:ext cx="8978900" cy="1866900"/>
          </a:xfrm>
        </p:spPr>
      </p:pic>
    </p:spTree>
    <p:extLst>
      <p:ext uri="{BB962C8B-B14F-4D97-AF65-F5344CB8AC3E}">
        <p14:creationId xmlns:p14="http://schemas.microsoft.com/office/powerpoint/2010/main" val="630824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017E81-48A4-4F3A-8234-DAA19C9C3A8A}"/>
              </a:ext>
            </a:extLst>
          </p:cNvPr>
          <p:cNvSpPr>
            <a:spLocks noGrp="1"/>
          </p:cNvSpPr>
          <p:nvPr>
            <p:ph type="title"/>
          </p:nvPr>
        </p:nvSpPr>
        <p:spPr>
          <a:xfrm>
            <a:off x="5384800" y="365125"/>
            <a:ext cx="5969000" cy="5794376"/>
          </a:xfrm>
        </p:spPr>
        <p:txBody>
          <a:bodyPr>
            <a:normAutofit/>
          </a:bodyPr>
          <a:lstStyle/>
          <a:p>
            <a:pPr algn="l" rtl="0"/>
            <a:r>
              <a:rPr lang="en-US" sz="2400" dirty="0">
                <a:solidFill>
                  <a:srgbClr val="7030A0"/>
                </a:solidFill>
                <a:latin typeface="+mn-lt"/>
              </a:rPr>
              <a:t>                   “The Jews – David’s kingdom</a:t>
            </a:r>
            <a:br>
              <a:rPr lang="en-US" sz="2400" dirty="0">
                <a:solidFill>
                  <a:srgbClr val="7030A0"/>
                </a:solidFill>
                <a:latin typeface="+mn-lt"/>
              </a:rPr>
            </a:br>
            <a:r>
              <a:rPr lang="en-US" sz="2400" dirty="0">
                <a:solidFill>
                  <a:srgbClr val="7030A0"/>
                </a:solidFill>
                <a:latin typeface="+mn-lt"/>
              </a:rPr>
              <a:t>                               1000 – 923 BC</a:t>
            </a:r>
            <a:br>
              <a:rPr lang="en-US" sz="2400" dirty="0">
                <a:solidFill>
                  <a:srgbClr val="7030A0"/>
                </a:solidFill>
                <a:latin typeface="+mn-lt"/>
              </a:rPr>
            </a:br>
            <a:br>
              <a:rPr lang="en-US" sz="2400" dirty="0">
                <a:solidFill>
                  <a:srgbClr val="7030A0"/>
                </a:solidFill>
                <a:latin typeface="+mn-lt"/>
              </a:rPr>
            </a:br>
            <a:r>
              <a:rPr lang="en-US" sz="2400" dirty="0">
                <a:solidFill>
                  <a:srgbClr val="7030A0"/>
                </a:solidFill>
                <a:latin typeface="+mn-lt"/>
              </a:rPr>
              <a:t>Kingdom  Northern kingdom  The Phoenicians</a:t>
            </a:r>
            <a:br>
              <a:rPr lang="en-US" sz="2400" dirty="0">
                <a:solidFill>
                  <a:srgbClr val="7030A0"/>
                </a:solidFill>
                <a:latin typeface="+mn-lt"/>
              </a:rPr>
            </a:br>
            <a:r>
              <a:rPr lang="en-US" sz="2400" dirty="0">
                <a:solidFill>
                  <a:srgbClr val="7030A0"/>
                </a:solidFill>
                <a:latin typeface="+mn-lt"/>
              </a:rPr>
              <a:t>                        of Israel</a:t>
            </a:r>
            <a:br>
              <a:rPr lang="en-US" sz="2400" dirty="0">
                <a:solidFill>
                  <a:srgbClr val="7030A0"/>
                </a:solidFill>
                <a:latin typeface="+mn-lt"/>
              </a:rPr>
            </a:br>
            <a:r>
              <a:rPr lang="en-US" sz="2400" dirty="0">
                <a:solidFill>
                  <a:srgbClr val="7030A0"/>
                </a:solidFill>
                <a:latin typeface="+mn-lt"/>
              </a:rPr>
              <a:t>     of            923 - 722 BC            925 – 700 BC</a:t>
            </a:r>
            <a:br>
              <a:rPr lang="en-US" sz="2400" dirty="0">
                <a:solidFill>
                  <a:srgbClr val="7030A0"/>
                </a:solidFill>
                <a:latin typeface="+mn-lt"/>
              </a:rPr>
            </a:br>
            <a:br>
              <a:rPr lang="en-US" sz="2400" dirty="0">
                <a:solidFill>
                  <a:srgbClr val="7030A0"/>
                </a:solidFill>
                <a:latin typeface="+mn-lt"/>
              </a:rPr>
            </a:br>
            <a:r>
              <a:rPr lang="en-US" sz="2400" dirty="0">
                <a:solidFill>
                  <a:srgbClr val="7030A0"/>
                </a:solidFill>
                <a:latin typeface="+mn-lt"/>
              </a:rPr>
              <a:t>  Judea            The Assyrians 700 – 612 BC</a:t>
            </a:r>
            <a:br>
              <a:rPr lang="en-US" sz="2400" dirty="0">
                <a:solidFill>
                  <a:srgbClr val="7030A0"/>
                </a:solidFill>
                <a:latin typeface="+mn-lt"/>
              </a:rPr>
            </a:br>
            <a:r>
              <a:rPr lang="en-US" sz="2400" dirty="0">
                <a:solidFill>
                  <a:srgbClr val="7030A0"/>
                </a:solidFill>
                <a:latin typeface="+mn-lt"/>
              </a:rPr>
              <a:t>923 – 586 BC                 </a:t>
            </a:r>
            <a:br>
              <a:rPr lang="en-US" sz="2400" dirty="0">
                <a:solidFill>
                  <a:srgbClr val="7030A0"/>
                </a:solidFill>
                <a:latin typeface="+mn-lt"/>
              </a:rPr>
            </a:br>
            <a:r>
              <a:rPr lang="en-US" sz="2400" dirty="0">
                <a:solidFill>
                  <a:srgbClr val="7030A0"/>
                </a:solidFill>
                <a:latin typeface="+mn-lt"/>
              </a:rPr>
              <a:t>                The Babylonians 586 – 539 BC”</a:t>
            </a:r>
            <a:br>
              <a:rPr lang="en-US" sz="2400" dirty="0">
                <a:solidFill>
                  <a:srgbClr val="7030A0"/>
                </a:solidFill>
                <a:latin typeface="+mn-lt"/>
              </a:rPr>
            </a:br>
            <a:br>
              <a:rPr lang="en-US" sz="2400" dirty="0">
                <a:solidFill>
                  <a:srgbClr val="7030A0"/>
                </a:solidFill>
                <a:latin typeface="+mn-lt"/>
              </a:rPr>
            </a:br>
            <a:r>
              <a:rPr lang="en-US" sz="2400" dirty="0">
                <a:solidFill>
                  <a:srgbClr val="7030A0"/>
                </a:solidFill>
                <a:latin typeface="+mn-lt"/>
              </a:rPr>
              <a:t>(</a:t>
            </a:r>
            <a:r>
              <a:rPr lang="en-US" sz="2400" i="1" dirty="0">
                <a:solidFill>
                  <a:srgbClr val="7030A0"/>
                </a:solidFill>
                <a:latin typeface="+mn-lt"/>
              </a:rPr>
              <a:t>National Education</a:t>
            </a:r>
            <a:r>
              <a:rPr lang="en-US" sz="2400" dirty="0">
                <a:solidFill>
                  <a:srgbClr val="7030A0"/>
                </a:solidFill>
                <a:latin typeface="+mn-lt"/>
              </a:rPr>
              <a:t>, Grade 7 (2013) p. 3. A similar chart with identical items also appears in </a:t>
            </a:r>
            <a:r>
              <a:rPr lang="en-US" sz="2400" i="1" dirty="0">
                <a:solidFill>
                  <a:srgbClr val="7030A0"/>
                </a:solidFill>
                <a:latin typeface="+mn-lt"/>
              </a:rPr>
              <a:t>History of the Middle Ages</a:t>
            </a:r>
            <a:r>
              <a:rPr lang="en-US" sz="2400" dirty="0">
                <a:solidFill>
                  <a:srgbClr val="7030A0"/>
                </a:solidFill>
                <a:latin typeface="+mn-lt"/>
              </a:rPr>
              <a:t>, Grade 7 (2014) p. 74)</a:t>
            </a:r>
            <a:br>
              <a:rPr lang="en-US" sz="2400" dirty="0">
                <a:solidFill>
                  <a:srgbClr val="7030A0"/>
                </a:solidFill>
                <a:latin typeface="+mn-lt"/>
              </a:rPr>
            </a:br>
            <a:br>
              <a:rPr lang="en-US" sz="1800" dirty="0">
                <a:solidFill>
                  <a:srgbClr val="7030A0"/>
                </a:solidFill>
                <a:latin typeface="+mn-lt"/>
              </a:rPr>
            </a:br>
            <a:br>
              <a:rPr lang="en-US" sz="1800" dirty="0">
                <a:solidFill>
                  <a:srgbClr val="7030A0"/>
                </a:solidFill>
                <a:latin typeface="+mn-lt"/>
              </a:rPr>
            </a:br>
            <a:endParaRPr lang="he-IL" sz="1800" dirty="0">
              <a:solidFill>
                <a:srgbClr val="7030A0"/>
              </a:solidFill>
              <a:latin typeface="+mn-lt"/>
            </a:endParaRPr>
          </a:p>
        </p:txBody>
      </p:sp>
      <p:sp>
        <p:nvSpPr>
          <p:cNvPr id="3" name="מציין מיקום תוכן 2">
            <a:extLst>
              <a:ext uri="{FF2B5EF4-FFF2-40B4-BE49-F238E27FC236}">
                <a16:creationId xmlns:a16="http://schemas.microsoft.com/office/drawing/2014/main" id="{25A15A54-D10A-4B0D-956E-1282DAFA277C}"/>
              </a:ext>
            </a:extLst>
          </p:cNvPr>
          <p:cNvSpPr>
            <a:spLocks noGrp="1"/>
          </p:cNvSpPr>
          <p:nvPr>
            <p:ph idx="1"/>
          </p:nvPr>
        </p:nvSpPr>
        <p:spPr>
          <a:xfrm>
            <a:off x="241300" y="1066800"/>
            <a:ext cx="4800600" cy="4445001"/>
          </a:xfrm>
        </p:spPr>
        <p:txBody>
          <a:bodyPr/>
          <a:lstStyle/>
          <a:p>
            <a:pPr marL="0" indent="0" algn="ctr">
              <a:buNone/>
            </a:pPr>
            <a:endParaRPr lang="he-IL" dirty="0"/>
          </a:p>
        </p:txBody>
      </p:sp>
      <p:sp>
        <p:nvSpPr>
          <p:cNvPr id="4" name="Rectangle 2">
            <a:extLst>
              <a:ext uri="{FF2B5EF4-FFF2-40B4-BE49-F238E27FC236}">
                <a16:creationId xmlns:a16="http://schemas.microsoft.com/office/drawing/2014/main" id="{4A77595C-3A18-4109-B1B8-8C38D41A67F3}"/>
              </a:ext>
            </a:extLst>
          </p:cNvPr>
          <p:cNvSpPr>
            <a:spLocks noChangeArrowheads="1"/>
          </p:cNvSpPr>
          <p:nvPr/>
        </p:nvSpPr>
        <p:spPr bwMode="auto">
          <a:xfrm>
            <a:off x="9029810" y="365125"/>
            <a:ext cx="10583296" cy="37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e-IL"/>
          </a:p>
        </p:txBody>
      </p:sp>
      <p:pic>
        <p:nvPicPr>
          <p:cNvPr id="2049" name="Picture 1" descr="חל ז 3 (2)">
            <a:extLst>
              <a:ext uri="{FF2B5EF4-FFF2-40B4-BE49-F238E27FC236}">
                <a16:creationId xmlns:a16="http://schemas.microsoft.com/office/drawing/2014/main" id="{CCE59694-F3F0-456C-95B3-8AD2721FB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1155699"/>
            <a:ext cx="4711700" cy="43561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115B8C6-0ABF-4199-B719-88391C13BEDC}"/>
              </a:ext>
            </a:extLst>
          </p:cNvPr>
          <p:cNvSpPr>
            <a:spLocks noChangeArrowheads="1"/>
          </p:cNvSpPr>
          <p:nvPr/>
        </p:nvSpPr>
        <p:spPr bwMode="auto">
          <a:xfrm flipV="1">
            <a:off x="9029810" y="3657374"/>
            <a:ext cx="105832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1034701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36EA9D-8628-449C-AF64-8AA293641AAB}"/>
              </a:ext>
            </a:extLst>
          </p:cNvPr>
          <p:cNvSpPr>
            <a:spLocks noGrp="1"/>
          </p:cNvSpPr>
          <p:nvPr>
            <p:ph type="title"/>
          </p:nvPr>
        </p:nvSpPr>
        <p:spPr>
          <a:xfrm>
            <a:off x="838200" y="365125"/>
            <a:ext cx="10515600" cy="2390775"/>
          </a:xfrm>
        </p:spPr>
        <p:txBody>
          <a:bodyPr>
            <a:normAutofit fontScale="90000"/>
          </a:bodyPr>
          <a:lstStyle/>
          <a:p>
            <a:pPr algn="l" rtl="0"/>
            <a:br>
              <a:rPr lang="he-IL" sz="2200" dirty="0"/>
            </a:br>
            <a:br>
              <a:rPr lang="he-IL" sz="2200" dirty="0"/>
            </a:br>
            <a:br>
              <a:rPr lang="he-IL" sz="2200" dirty="0"/>
            </a:br>
            <a:r>
              <a:rPr lang="en-US" sz="2200" dirty="0">
                <a:latin typeface="+mn-lt"/>
              </a:rPr>
              <a:t>“Jerusalem is an Arab city built by our Arab ancestors thousands of years ago.</a:t>
            </a:r>
            <a:br>
              <a:rPr lang="en-US" sz="2200" dirty="0">
                <a:latin typeface="+mn-lt"/>
              </a:rPr>
            </a:br>
            <a:r>
              <a:rPr lang="en-US" sz="2200" dirty="0">
                <a:latin typeface="+mn-lt"/>
              </a:rPr>
              <a:t>Jerusalem is a holy city to Muslims and Christians.”</a:t>
            </a:r>
            <a:br>
              <a:rPr lang="en-US" sz="2200" dirty="0">
                <a:latin typeface="+mn-lt"/>
              </a:rPr>
            </a:br>
            <a:br>
              <a:rPr lang="en-US" sz="2200" dirty="0">
                <a:latin typeface="+mn-lt"/>
              </a:rPr>
            </a:br>
            <a:r>
              <a:rPr lang="en-US" sz="2200" dirty="0">
                <a:latin typeface="+mn-lt"/>
              </a:rPr>
              <a:t>(</a:t>
            </a:r>
            <a:r>
              <a:rPr lang="en-US" sz="2200" i="1" dirty="0">
                <a:latin typeface="+mn-lt"/>
              </a:rPr>
              <a:t>National and Social Upbringing</a:t>
            </a:r>
            <a:r>
              <a:rPr lang="en-US" sz="2200" dirty="0">
                <a:latin typeface="+mn-lt"/>
              </a:rPr>
              <a:t>, Grade 3, Part 1 (2019) p. 29)</a:t>
            </a:r>
            <a:br>
              <a:rPr lang="en-US" sz="2200" dirty="0"/>
            </a:br>
            <a:br>
              <a:rPr lang="he-IL" sz="2200" dirty="0"/>
            </a:br>
            <a:br>
              <a:rPr lang="en-US" dirty="0"/>
            </a:br>
            <a:endParaRPr lang="he-IL" dirty="0"/>
          </a:p>
        </p:txBody>
      </p:sp>
      <p:pic>
        <p:nvPicPr>
          <p:cNvPr id="4" name="מציין מיקום תוכן 3" descr="חל גא 28">
            <a:extLst>
              <a:ext uri="{FF2B5EF4-FFF2-40B4-BE49-F238E27FC236}">
                <a16:creationId xmlns:a16="http://schemas.microsoft.com/office/drawing/2014/main" id="{158C0A41-5E4F-4520-917A-291CD45D950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25900" y="3657600"/>
            <a:ext cx="4521200" cy="1168401"/>
          </a:xfrm>
          <a:prstGeom prst="rect">
            <a:avLst/>
          </a:prstGeom>
          <a:noFill/>
          <a:ln>
            <a:noFill/>
          </a:ln>
        </p:spPr>
      </p:pic>
    </p:spTree>
    <p:extLst>
      <p:ext uri="{BB962C8B-B14F-4D97-AF65-F5344CB8AC3E}">
        <p14:creationId xmlns:p14="http://schemas.microsoft.com/office/powerpoint/2010/main" val="2927662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6F0A2D0-8AD6-4BD5-8B94-A8C0A8AF7256}"/>
              </a:ext>
            </a:extLst>
          </p:cNvPr>
          <p:cNvSpPr>
            <a:spLocks noGrp="1"/>
          </p:cNvSpPr>
          <p:nvPr>
            <p:ph type="title"/>
          </p:nvPr>
        </p:nvSpPr>
        <p:spPr>
          <a:xfrm>
            <a:off x="838200" y="365125"/>
            <a:ext cx="10515600" cy="2873375"/>
          </a:xfrm>
        </p:spPr>
        <p:txBody>
          <a:bodyPr>
            <a:normAutofit fontScale="90000"/>
          </a:bodyPr>
          <a:lstStyle/>
          <a:p>
            <a:pPr algn="l" rtl="0"/>
            <a:br>
              <a:rPr lang="he-IL" sz="2700" dirty="0"/>
            </a:br>
            <a:br>
              <a:rPr lang="he-IL" sz="2700" dirty="0"/>
            </a:br>
            <a:r>
              <a:rPr lang="en-US" sz="2000" dirty="0">
                <a:latin typeface="+mn-lt"/>
              </a:rPr>
              <a:t>“Even if the enemies dig in its history false [archaeological] excavations and baseless claims and build on its soil a forged heritage and a reality supported by force and tyranny…”</a:t>
            </a:r>
            <a:br>
              <a:rPr lang="en-US" sz="2000" dirty="0">
                <a:latin typeface="+mn-lt"/>
              </a:rPr>
            </a:br>
            <a:r>
              <a:rPr lang="en-US" sz="2000" dirty="0">
                <a:latin typeface="+mn-lt"/>
              </a:rPr>
              <a:t> </a:t>
            </a:r>
            <a:br>
              <a:rPr lang="en-US" sz="2000" dirty="0">
                <a:latin typeface="+mn-lt"/>
              </a:rPr>
            </a:br>
            <a:r>
              <a:rPr lang="en-US" sz="2000" dirty="0">
                <a:latin typeface="+mn-lt"/>
              </a:rPr>
              <a:t>“…so that it [Jerusalem] will remain in the nation’s consciousness sacred, high above the misery of the </a:t>
            </a:r>
            <a:r>
              <a:rPr lang="en-US" sz="2000" i="1" dirty="0">
                <a:latin typeface="+mn-lt"/>
              </a:rPr>
              <a:t>fait accompli</a:t>
            </a:r>
            <a:r>
              <a:rPr lang="en-US" sz="2000" dirty="0">
                <a:latin typeface="+mn-lt"/>
              </a:rPr>
              <a:t>, the distorted narratives, the usurped histories and the grip of the invaders who do not save efforts in falsifying history, marketing illusions and letting loose the tools of destruction so that they would distort geography.”</a:t>
            </a:r>
            <a:br>
              <a:rPr lang="en-US" sz="2000" dirty="0">
                <a:latin typeface="+mn-lt"/>
              </a:rPr>
            </a:br>
            <a:br>
              <a:rPr lang="en-US" sz="2000" dirty="0">
                <a:latin typeface="+mn-lt"/>
              </a:rPr>
            </a:br>
            <a:r>
              <a:rPr lang="en-US" sz="2000" dirty="0">
                <a:latin typeface="+mn-lt"/>
              </a:rPr>
              <a:t>(</a:t>
            </a:r>
            <a:r>
              <a:rPr lang="en-US" sz="2000" i="1" dirty="0">
                <a:latin typeface="+mn-lt"/>
              </a:rPr>
              <a:t>Arabic Language 1: Reading, Grammar, Prosody and Expression – Academic Path</a:t>
            </a:r>
            <a:r>
              <a:rPr lang="en-US" sz="2000" dirty="0">
                <a:latin typeface="+mn-lt"/>
              </a:rPr>
              <a:t>, Grade 12 (2019) pp. 39, 40)</a:t>
            </a:r>
            <a:br>
              <a:rPr lang="en-US" sz="2200" dirty="0"/>
            </a:br>
            <a:br>
              <a:rPr lang="en-US" dirty="0"/>
            </a:br>
            <a:endParaRPr lang="he-IL" sz="2000" dirty="0"/>
          </a:p>
        </p:txBody>
      </p:sp>
      <p:pic>
        <p:nvPicPr>
          <p:cNvPr id="4" name="מציין מיקום תוכן 3" descr="שפה יב 38 ים1">
            <a:extLst>
              <a:ext uri="{FF2B5EF4-FFF2-40B4-BE49-F238E27FC236}">
                <a16:creationId xmlns:a16="http://schemas.microsoft.com/office/drawing/2014/main" id="{F812A1A6-E529-4B4E-8049-A26575E5B0D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6801" y="3740150"/>
            <a:ext cx="5854700" cy="1079501"/>
          </a:xfrm>
          <a:prstGeom prst="rect">
            <a:avLst/>
          </a:prstGeom>
          <a:noFill/>
          <a:ln>
            <a:noFill/>
          </a:ln>
        </p:spPr>
      </p:pic>
      <p:pic>
        <p:nvPicPr>
          <p:cNvPr id="5" name="מציין מיקום תוכן 3" descr="שפה יב 39 ים2">
            <a:extLst>
              <a:ext uri="{FF2B5EF4-FFF2-40B4-BE49-F238E27FC236}">
                <a16:creationId xmlns:a16="http://schemas.microsoft.com/office/drawing/2014/main" id="{723BCE37-415F-4193-81A2-6683420C2BD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263901" y="5118100"/>
            <a:ext cx="6197600" cy="1257300"/>
          </a:xfrm>
          <a:prstGeom prst="rect">
            <a:avLst/>
          </a:prstGeom>
          <a:noFill/>
          <a:ln>
            <a:noFill/>
          </a:ln>
        </p:spPr>
      </p:pic>
    </p:spTree>
    <p:extLst>
      <p:ext uri="{BB962C8B-B14F-4D97-AF65-F5344CB8AC3E}">
        <p14:creationId xmlns:p14="http://schemas.microsoft.com/office/powerpoint/2010/main" val="422584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947120F8-C713-444D-B551-871C3065D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8619" y="4014952"/>
            <a:ext cx="7047345" cy="1153160"/>
          </a:xfrm>
          <a:prstGeom prst="rect">
            <a:avLst/>
          </a:prstGeom>
        </p:spPr>
      </p:pic>
      <p:sp>
        <p:nvSpPr>
          <p:cNvPr id="4" name="מלבן 3">
            <a:extLst>
              <a:ext uri="{FF2B5EF4-FFF2-40B4-BE49-F238E27FC236}">
                <a16:creationId xmlns:a16="http://schemas.microsoft.com/office/drawing/2014/main" id="{331D9C83-69AE-4BD7-A39E-D57ADEDB4B28}"/>
              </a:ext>
            </a:extLst>
          </p:cNvPr>
          <p:cNvSpPr/>
          <p:nvPr/>
        </p:nvSpPr>
        <p:spPr>
          <a:xfrm>
            <a:off x="2099733" y="897467"/>
            <a:ext cx="8263467" cy="2154564"/>
          </a:xfrm>
          <a:prstGeom prst="rect">
            <a:avLst/>
          </a:prstGeom>
        </p:spPr>
        <p:txBody>
          <a:bodyPr wrap="square">
            <a:spAutoFit/>
          </a:bodyPr>
          <a:lstStyle/>
          <a:p>
            <a:pPr marL="457200" algn="l" rtl="0">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“The teacher will tell [the students] a short story about our homeland Palestine: ‘My grandfather was living in a beautiful village in [the vicinity of] Haifa. He worked in agriculture, loved the land and guarded it. On one sad day, foreign faces came to expel my grandfather from his land, burn the crop and force him to emigrate to distant lands’.”</a:t>
            </a:r>
          </a:p>
          <a:p>
            <a:pPr marL="457200" algn="l" rtl="0">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(Teacher’s guide, </a:t>
            </a:r>
            <a:r>
              <a:rPr lang="en-US" sz="2000" i="1" dirty="0">
                <a:latin typeface="Calibri" panose="020F0502020204030204" pitchFamily="34" charset="0"/>
                <a:ea typeface="Calibri" panose="020F0502020204030204" pitchFamily="34" charset="0"/>
                <a:cs typeface="Times New Roman" panose="02020603050405020304" pitchFamily="18" charset="0"/>
              </a:rPr>
              <a:t>Our Beautiful Language</a:t>
            </a:r>
            <a:r>
              <a:rPr lang="en-US" sz="2000" dirty="0">
                <a:latin typeface="Calibri" panose="020F0502020204030204" pitchFamily="34" charset="0"/>
                <a:ea typeface="Calibri" panose="020F0502020204030204" pitchFamily="34" charset="0"/>
                <a:cs typeface="Times New Roman" panose="02020603050405020304" pitchFamily="18" charset="0"/>
              </a:rPr>
              <a:t>, Grade 2 (2018) p. 124)</a:t>
            </a:r>
            <a:endParaRPr lang="he-IL"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9275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0793F60-5B46-46E8-B2E2-5B2D2337CED5}"/>
              </a:ext>
            </a:extLst>
          </p:cNvPr>
          <p:cNvSpPr>
            <a:spLocks noGrp="1"/>
          </p:cNvSpPr>
          <p:nvPr>
            <p:ph type="title"/>
          </p:nvPr>
        </p:nvSpPr>
        <p:spPr>
          <a:xfrm>
            <a:off x="838200" y="150811"/>
            <a:ext cx="10515600" cy="2033589"/>
          </a:xfrm>
        </p:spPr>
        <p:txBody>
          <a:bodyPr>
            <a:normAutofit fontScale="90000"/>
          </a:bodyPr>
          <a:lstStyle/>
          <a:p>
            <a:pPr algn="l" rtl="0"/>
            <a:br>
              <a:rPr lang="he-IL" sz="2000" dirty="0"/>
            </a:br>
            <a:r>
              <a:rPr lang="en-US" sz="2000" dirty="0">
                <a:latin typeface="+mn-lt"/>
              </a:rPr>
              <a:t>“Al-Buraq Wall”</a:t>
            </a:r>
            <a:br>
              <a:rPr lang="en-US" sz="2000" dirty="0">
                <a:latin typeface="+mn-lt"/>
              </a:rPr>
            </a:br>
            <a:r>
              <a:rPr lang="en-US" sz="2000" dirty="0">
                <a:latin typeface="+mn-lt"/>
              </a:rPr>
              <a:t>“Illumination: Al-Buraq Wall is thus named after Al-Buraq [the divine beast] that carried [according to Islamic belief] the Messenger [Muhammad] in the </a:t>
            </a:r>
            <a:r>
              <a:rPr lang="en-US" sz="2000" i="1" dirty="0" err="1">
                <a:latin typeface="+mn-lt"/>
              </a:rPr>
              <a:t>Isra</a:t>
            </a:r>
            <a:r>
              <a:rPr lang="en-US" sz="2000" i="1" dirty="0">
                <a:latin typeface="+mn-lt"/>
              </a:rPr>
              <a:t>’ and </a:t>
            </a:r>
            <a:r>
              <a:rPr lang="en-US" sz="2000" i="1" dirty="0" err="1">
                <a:latin typeface="+mn-lt"/>
              </a:rPr>
              <a:t>Mi’raj</a:t>
            </a:r>
            <a:r>
              <a:rPr lang="en-US" sz="2000" dirty="0">
                <a:latin typeface="+mn-lt"/>
              </a:rPr>
              <a:t> Journey [nocturnal journey from Mecca to Jerusalem, from which he ascended to Heaven having tied Al-Buraq to the Wailing Wall]. The Al-Buraq Wall  is part of the western wall of Al-Aqsa Mosque and it is the exclusive right of the Muslims alone.”</a:t>
            </a:r>
            <a:br>
              <a:rPr lang="en-US" sz="2000" dirty="0">
                <a:latin typeface="+mn-lt"/>
              </a:rPr>
            </a:br>
            <a:r>
              <a:rPr lang="en-US" sz="2000" dirty="0">
                <a:latin typeface="+mn-lt"/>
              </a:rPr>
              <a:t>(</a:t>
            </a:r>
            <a:r>
              <a:rPr lang="en-US" sz="2000" i="1" dirty="0">
                <a:latin typeface="+mn-lt"/>
              </a:rPr>
              <a:t>Islamic Education</a:t>
            </a:r>
            <a:r>
              <a:rPr lang="en-US" sz="2000" dirty="0">
                <a:latin typeface="+mn-lt"/>
              </a:rPr>
              <a:t>, Grade 5, Part 1 (2019) p. 63)</a:t>
            </a:r>
            <a:br>
              <a:rPr lang="en-US" sz="2200" dirty="0"/>
            </a:br>
            <a:endParaRPr lang="he-IL" sz="2200" dirty="0"/>
          </a:p>
        </p:txBody>
      </p:sp>
      <p:pic>
        <p:nvPicPr>
          <p:cNvPr id="6" name="מציין מיקום תוכן 5">
            <a:extLst>
              <a:ext uri="{FF2B5EF4-FFF2-40B4-BE49-F238E27FC236}">
                <a16:creationId xmlns:a16="http://schemas.microsoft.com/office/drawing/2014/main" id="{4254D7F8-60AA-4F5F-9982-33E50545AF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3312" y="2184400"/>
            <a:ext cx="4905375" cy="4086225"/>
          </a:xfrm>
        </p:spPr>
      </p:pic>
    </p:spTree>
    <p:extLst>
      <p:ext uri="{BB962C8B-B14F-4D97-AF65-F5344CB8AC3E}">
        <p14:creationId xmlns:p14="http://schemas.microsoft.com/office/powerpoint/2010/main" val="606791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F455505-0C42-4084-8303-FD34C2460C35}"/>
              </a:ext>
            </a:extLst>
          </p:cNvPr>
          <p:cNvSpPr>
            <a:spLocks noGrp="1"/>
          </p:cNvSpPr>
          <p:nvPr>
            <p:ph type="title"/>
          </p:nvPr>
        </p:nvSpPr>
        <p:spPr>
          <a:xfrm>
            <a:off x="1218463" y="365126"/>
            <a:ext cx="10515600" cy="2441575"/>
          </a:xfrm>
        </p:spPr>
        <p:txBody>
          <a:bodyPr>
            <a:normAutofit/>
          </a:bodyPr>
          <a:lstStyle/>
          <a:p>
            <a:pPr algn="l" rtl="0"/>
            <a:r>
              <a:rPr lang="en-US" sz="2000" dirty="0">
                <a:latin typeface="+mn-lt"/>
              </a:rPr>
              <a:t>“The sacred place of Abraham [</a:t>
            </a:r>
            <a:r>
              <a:rPr lang="en-US" sz="2000" i="1" dirty="0">
                <a:latin typeface="+mn-lt"/>
              </a:rPr>
              <a:t>Al-Haram al-</a:t>
            </a:r>
            <a:r>
              <a:rPr lang="en-US" sz="2000" i="1" dirty="0" err="1">
                <a:latin typeface="+mn-lt"/>
              </a:rPr>
              <a:t>Ibrahimi</a:t>
            </a:r>
            <a:r>
              <a:rPr lang="en-US" sz="2000" dirty="0">
                <a:latin typeface="+mn-lt"/>
              </a:rPr>
              <a:t> – the Cave of the Patriarchs] is a holy place to Muslims…”</a:t>
            </a:r>
            <a:br>
              <a:rPr lang="en-US" sz="2000" dirty="0">
                <a:latin typeface="+mn-lt"/>
              </a:rPr>
            </a:br>
            <a:br>
              <a:rPr lang="en-US" sz="2000" dirty="0">
                <a:latin typeface="+mn-lt"/>
              </a:rPr>
            </a:br>
            <a:r>
              <a:rPr lang="en-US" sz="2000" dirty="0">
                <a:latin typeface="+mn-lt"/>
              </a:rPr>
              <a:t>(</a:t>
            </a:r>
            <a:r>
              <a:rPr lang="en-US" sz="2000" i="1" dirty="0">
                <a:latin typeface="+mn-lt"/>
              </a:rPr>
              <a:t>Mathematics</a:t>
            </a:r>
            <a:r>
              <a:rPr lang="en-US" sz="2000" dirty="0">
                <a:latin typeface="+mn-lt"/>
              </a:rPr>
              <a:t>, Grade 11, part 2 [Sciences] (2019) p. 97)</a:t>
            </a:r>
            <a:r>
              <a:rPr lang="he-IL" sz="2000" dirty="0"/>
              <a:t> </a:t>
            </a:r>
            <a:br>
              <a:rPr lang="en-US" sz="2000" dirty="0"/>
            </a:br>
            <a:endParaRPr lang="he-IL" sz="2000" dirty="0"/>
          </a:p>
        </p:txBody>
      </p:sp>
      <p:sp>
        <p:nvSpPr>
          <p:cNvPr id="3" name="מציין מיקום תוכן 2">
            <a:extLst>
              <a:ext uri="{FF2B5EF4-FFF2-40B4-BE49-F238E27FC236}">
                <a16:creationId xmlns:a16="http://schemas.microsoft.com/office/drawing/2014/main" id="{0B29B4EA-7ABC-4033-B627-C1C903A2B732}"/>
              </a:ext>
            </a:extLst>
          </p:cNvPr>
          <p:cNvSpPr>
            <a:spLocks noGrp="1"/>
          </p:cNvSpPr>
          <p:nvPr>
            <p:ph idx="1"/>
          </p:nvPr>
        </p:nvSpPr>
        <p:spPr>
          <a:xfrm>
            <a:off x="1778000" y="3059115"/>
            <a:ext cx="8585200" cy="2795584"/>
          </a:xfrm>
        </p:spPr>
        <p:txBody>
          <a:bodyPr/>
          <a:lstStyle/>
          <a:p>
            <a:pPr marL="0" indent="0" algn="ctr">
              <a:buNone/>
            </a:pPr>
            <a:endParaRPr lang="he-IL" dirty="0"/>
          </a:p>
        </p:txBody>
      </p:sp>
      <p:sp>
        <p:nvSpPr>
          <p:cNvPr id="6" name="Rectangle 2">
            <a:extLst>
              <a:ext uri="{FF2B5EF4-FFF2-40B4-BE49-F238E27FC236}">
                <a16:creationId xmlns:a16="http://schemas.microsoft.com/office/drawing/2014/main" id="{29157E9E-9C29-4C87-8436-6C0A0FBD08E5}"/>
              </a:ext>
            </a:extLst>
          </p:cNvPr>
          <p:cNvSpPr>
            <a:spLocks noChangeArrowheads="1"/>
          </p:cNvSpPr>
          <p:nvPr/>
        </p:nvSpPr>
        <p:spPr bwMode="auto">
          <a:xfrm>
            <a:off x="1218463" y="3594101"/>
            <a:ext cx="1696304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e-IL"/>
          </a:p>
        </p:txBody>
      </p:sp>
      <p:pic>
        <p:nvPicPr>
          <p:cNvPr id="3073" name="תמונה 18" descr="מת ראל יא 93">
            <a:extLst>
              <a:ext uri="{FF2B5EF4-FFF2-40B4-BE49-F238E27FC236}">
                <a16:creationId xmlns:a16="http://schemas.microsoft.com/office/drawing/2014/main" id="{4AC2E9F7-619E-4978-97EC-67ED826AE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8424" y="3059115"/>
            <a:ext cx="7302062" cy="25431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F73E46F3-E4CE-4338-BE59-D23FF3C25041}"/>
              </a:ext>
            </a:extLst>
          </p:cNvPr>
          <p:cNvSpPr>
            <a:spLocks noChangeArrowheads="1"/>
          </p:cNvSpPr>
          <p:nvPr/>
        </p:nvSpPr>
        <p:spPr bwMode="auto">
          <a:xfrm>
            <a:off x="1218463" y="5451476"/>
            <a:ext cx="1696304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4152363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A0A45E-5DAA-4F1B-B1AB-7C20E26F156D}"/>
              </a:ext>
            </a:extLst>
          </p:cNvPr>
          <p:cNvSpPr>
            <a:spLocks noGrp="1"/>
          </p:cNvSpPr>
          <p:nvPr>
            <p:ph type="title"/>
          </p:nvPr>
        </p:nvSpPr>
        <p:spPr>
          <a:xfrm>
            <a:off x="838200" y="365125"/>
            <a:ext cx="10515600" cy="2352675"/>
          </a:xfrm>
        </p:spPr>
        <p:txBody>
          <a:bodyPr>
            <a:noAutofit/>
          </a:bodyPr>
          <a:lstStyle/>
          <a:p>
            <a:pPr algn="l" rtl="0"/>
            <a:br>
              <a:rPr lang="he-IL" sz="2400" dirty="0"/>
            </a:br>
            <a:r>
              <a:rPr lang="en-US" sz="2000" dirty="0">
                <a:latin typeface="+mn-lt"/>
              </a:rPr>
              <a:t>“Activity 1: In that quiet and peaceful village, whose inhabitants were dreaming of their [daily] bread, and which is found at Jerusalem’s outskirts, at that spring day’s morning, when the people were still sleeping, the gangs of violence, oppression and slyness entered the village, killed close to three hundred peaceful [inhabitants] and expelled its people in order to empty the land of its inhabitants and seize control of their lands.</a:t>
            </a:r>
            <a:br>
              <a:rPr lang="en-US" sz="2000" dirty="0">
                <a:latin typeface="+mn-lt"/>
              </a:rPr>
            </a:br>
            <a:r>
              <a:rPr lang="en-US" sz="2000" dirty="0">
                <a:latin typeface="+mn-lt"/>
              </a:rPr>
              <a:t>About what village does the text talk?”</a:t>
            </a:r>
            <a:br>
              <a:rPr lang="en-US" sz="2000" dirty="0">
                <a:latin typeface="+mn-lt"/>
              </a:rPr>
            </a:br>
            <a:r>
              <a:rPr lang="en-US" sz="2000" dirty="0">
                <a:latin typeface="+mn-lt"/>
              </a:rPr>
              <a:t>(</a:t>
            </a:r>
            <a:r>
              <a:rPr lang="en-US" sz="2000" i="1" dirty="0">
                <a:latin typeface="+mn-lt"/>
              </a:rPr>
              <a:t>Mathematics</a:t>
            </a:r>
            <a:r>
              <a:rPr lang="en-US" sz="2000" dirty="0">
                <a:latin typeface="+mn-lt"/>
              </a:rPr>
              <a:t>, Grade 11, Part 1 [Sciences] (2019) p. 68)</a:t>
            </a:r>
            <a:br>
              <a:rPr lang="en-US" sz="2000" dirty="0"/>
            </a:br>
            <a:endParaRPr lang="he-IL" sz="2000" dirty="0"/>
          </a:p>
        </p:txBody>
      </p:sp>
      <p:pic>
        <p:nvPicPr>
          <p:cNvPr id="4" name="מציין מיקום תוכן 3">
            <a:extLst>
              <a:ext uri="{FF2B5EF4-FFF2-40B4-BE49-F238E27FC236}">
                <a16:creationId xmlns:a16="http://schemas.microsoft.com/office/drawing/2014/main" id="{501FD792-5DD2-449A-A8BB-DD0CA93CC30B}"/>
              </a:ext>
            </a:extLst>
          </p:cNvPr>
          <p:cNvPicPr>
            <a:picLocks noGrp="1" noChangeAspect="1"/>
          </p:cNvPicPr>
          <p:nvPr>
            <p:ph idx="1"/>
          </p:nvPr>
        </p:nvPicPr>
        <p:blipFill>
          <a:blip r:embed="rId2"/>
          <a:stretch>
            <a:fillRect/>
          </a:stretch>
        </p:blipFill>
        <p:spPr>
          <a:xfrm>
            <a:off x="1740276" y="3429000"/>
            <a:ext cx="8685019" cy="2832100"/>
          </a:xfrm>
          <a:prstGeom prst="rect">
            <a:avLst/>
          </a:prstGeom>
        </p:spPr>
      </p:pic>
    </p:spTree>
    <p:extLst>
      <p:ext uri="{BB962C8B-B14F-4D97-AF65-F5344CB8AC3E}">
        <p14:creationId xmlns:p14="http://schemas.microsoft.com/office/powerpoint/2010/main" val="313957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5C507E0-4B0E-4A82-9A84-56A15DBCC023}"/>
              </a:ext>
            </a:extLst>
          </p:cNvPr>
          <p:cNvSpPr>
            <a:spLocks noGrp="1"/>
          </p:cNvSpPr>
          <p:nvPr>
            <p:ph type="title"/>
          </p:nvPr>
        </p:nvSpPr>
        <p:spPr>
          <a:xfrm>
            <a:off x="838200" y="365125"/>
            <a:ext cx="10515600" cy="2263775"/>
          </a:xfrm>
        </p:spPr>
        <p:txBody>
          <a:bodyPr>
            <a:normAutofit/>
          </a:bodyPr>
          <a:lstStyle/>
          <a:p>
            <a:pPr algn="l" rtl="0"/>
            <a:r>
              <a:rPr lang="en-US" sz="2000" dirty="0">
                <a:latin typeface="+mn-lt"/>
              </a:rPr>
              <a:t>“4. The soldiers attack the children out of fear of their dreams.”</a:t>
            </a:r>
            <a:br>
              <a:rPr lang="en-US" sz="2000" dirty="0">
                <a:latin typeface="+mn-lt"/>
              </a:rPr>
            </a:br>
            <a:br>
              <a:rPr lang="en-US" sz="2000" dirty="0">
                <a:latin typeface="+mn-lt"/>
              </a:rPr>
            </a:br>
            <a:r>
              <a:rPr lang="en-US" sz="2000" dirty="0">
                <a:latin typeface="+mn-lt"/>
              </a:rPr>
              <a:t>(</a:t>
            </a:r>
            <a:r>
              <a:rPr lang="en-US" sz="2000" i="1" dirty="0">
                <a:latin typeface="+mn-lt"/>
              </a:rPr>
              <a:t>Arabic Language</a:t>
            </a:r>
            <a:r>
              <a:rPr lang="en-US" sz="2000" dirty="0">
                <a:latin typeface="+mn-lt"/>
              </a:rPr>
              <a:t>, Grade 9, Part 2 (2019) p. 60)</a:t>
            </a:r>
            <a:br>
              <a:rPr lang="en-US" sz="2000" dirty="0"/>
            </a:br>
            <a:br>
              <a:rPr lang="en-US" sz="2000" dirty="0"/>
            </a:br>
            <a:endParaRPr lang="he-IL" sz="2000" dirty="0"/>
          </a:p>
        </p:txBody>
      </p:sp>
      <p:pic>
        <p:nvPicPr>
          <p:cNvPr id="4" name="מציין מיקום תוכן 3" descr="שפה ט2 58 חיילים מול ילדים">
            <a:extLst>
              <a:ext uri="{FF2B5EF4-FFF2-40B4-BE49-F238E27FC236}">
                <a16:creationId xmlns:a16="http://schemas.microsoft.com/office/drawing/2014/main" id="{EC5F6A65-557A-43D7-84BD-74F4538EA781}"/>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5101" y="4229101"/>
            <a:ext cx="4114800" cy="740569"/>
          </a:xfrm>
          <a:prstGeom prst="rect">
            <a:avLst/>
          </a:prstGeom>
          <a:noFill/>
          <a:ln>
            <a:noFill/>
          </a:ln>
        </p:spPr>
      </p:pic>
    </p:spTree>
    <p:extLst>
      <p:ext uri="{BB962C8B-B14F-4D97-AF65-F5344CB8AC3E}">
        <p14:creationId xmlns:p14="http://schemas.microsoft.com/office/powerpoint/2010/main" val="2901604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4A5AD30-F150-44D7-9489-15E4BB755973}"/>
              </a:ext>
            </a:extLst>
          </p:cNvPr>
          <p:cNvSpPr>
            <a:spLocks noGrp="1" noChangeArrowheads="1"/>
          </p:cNvSpPr>
          <p:nvPr>
            <p:ph type="title"/>
          </p:nvPr>
        </p:nvSpPr>
        <p:spPr>
          <a:xfrm>
            <a:off x="1981200" y="274638"/>
            <a:ext cx="8229600" cy="2362200"/>
          </a:xfrm>
        </p:spPr>
        <p:txBody>
          <a:bodyPr>
            <a:normAutofit/>
          </a:bodyPr>
          <a:lstStyle/>
          <a:p>
            <a:pPr algn="l" rtl="0"/>
            <a:r>
              <a:rPr lang="en-US" altLang="he-IL" sz="2000" dirty="0">
                <a:latin typeface="+mn-lt"/>
              </a:rPr>
              <a:t>The Palestinian boy Muhammad al-</a:t>
            </a:r>
            <a:r>
              <a:rPr lang="en-US" altLang="he-IL" sz="2000" dirty="0" err="1">
                <a:latin typeface="+mn-lt"/>
              </a:rPr>
              <a:t>Durrah</a:t>
            </a:r>
            <a:r>
              <a:rPr lang="en-US" altLang="he-IL" sz="2000" dirty="0">
                <a:latin typeface="+mn-lt"/>
              </a:rPr>
              <a:t>, who, according to a French TV film, was killed by Israeli fire, appears as an example alongside questions in biology regarding neural impact on physical reactions in the human body under various circumstances.</a:t>
            </a:r>
            <a:br>
              <a:rPr lang="en-US" altLang="he-IL" sz="2000" dirty="0">
                <a:latin typeface="+mn-lt"/>
              </a:rPr>
            </a:br>
            <a:br>
              <a:rPr lang="en-US" altLang="he-IL" sz="2000" dirty="0">
                <a:latin typeface="+mn-lt"/>
              </a:rPr>
            </a:br>
            <a:r>
              <a:rPr lang="en-US" altLang="he-IL" sz="2000" dirty="0">
                <a:latin typeface="+mn-lt"/>
              </a:rPr>
              <a:t>(</a:t>
            </a:r>
            <a:r>
              <a:rPr lang="en-US" altLang="he-IL" sz="2000" i="1" dirty="0">
                <a:latin typeface="+mn-lt"/>
              </a:rPr>
              <a:t>Biology</a:t>
            </a:r>
            <a:r>
              <a:rPr lang="en-US" altLang="he-IL" sz="2000" dirty="0">
                <a:latin typeface="+mn-lt"/>
              </a:rPr>
              <a:t>, Grade 11, Part 1 [Sciences] (2018) p. 77)</a:t>
            </a:r>
            <a:endParaRPr lang="en-US" altLang="he-IL" sz="2000" dirty="0"/>
          </a:p>
        </p:txBody>
      </p:sp>
      <p:pic>
        <p:nvPicPr>
          <p:cNvPr id="28676" name="Picture 4" descr="ביו יאא 77">
            <a:extLst>
              <a:ext uri="{FF2B5EF4-FFF2-40B4-BE49-F238E27FC236}">
                <a16:creationId xmlns:a16="http://schemas.microsoft.com/office/drawing/2014/main" id="{0F3A69E1-F0FF-484F-A8D3-96D94EF8D3E9}"/>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367214" y="3516314"/>
            <a:ext cx="3673475" cy="2763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29C64F8-487C-412B-8E29-767150DB8999}"/>
              </a:ext>
            </a:extLst>
          </p:cNvPr>
          <p:cNvSpPr>
            <a:spLocks noGrp="1"/>
          </p:cNvSpPr>
          <p:nvPr>
            <p:ph type="title"/>
          </p:nvPr>
        </p:nvSpPr>
        <p:spPr>
          <a:xfrm>
            <a:off x="838200" y="365125"/>
            <a:ext cx="10515600" cy="2657475"/>
          </a:xfrm>
        </p:spPr>
        <p:txBody>
          <a:bodyPr>
            <a:normAutofit/>
          </a:bodyPr>
          <a:lstStyle/>
          <a:p>
            <a:pPr algn="l" rtl="0"/>
            <a:r>
              <a:rPr lang="en-US" sz="2000" dirty="0">
                <a:latin typeface="+mn-lt"/>
              </a:rPr>
              <a:t>“3. One of the settlers shoots at [Palestinian] cars that pass on one of the roads. If the probability of his hitting a car in one shot is 0.7, and the settler shot at 10 cars, what will you expect to be the number of cars that were hit?”</a:t>
            </a:r>
            <a:br>
              <a:rPr lang="en-US" sz="2000" dirty="0">
                <a:latin typeface="+mn-lt"/>
              </a:rPr>
            </a:br>
            <a:br>
              <a:rPr lang="en-US" sz="2000" dirty="0">
                <a:latin typeface="+mn-lt"/>
              </a:rPr>
            </a:br>
            <a:r>
              <a:rPr lang="en-US" sz="2000" dirty="0">
                <a:latin typeface="+mn-lt"/>
              </a:rPr>
              <a:t>(</a:t>
            </a:r>
            <a:r>
              <a:rPr lang="en-US" sz="2000" i="1" dirty="0">
                <a:latin typeface="+mn-lt"/>
              </a:rPr>
              <a:t>Mathematics</a:t>
            </a:r>
            <a:r>
              <a:rPr lang="en-US" sz="2000" dirty="0">
                <a:latin typeface="+mn-lt"/>
              </a:rPr>
              <a:t>, Grade 11 [Humanities] (2018) p. 55. In the teacher’s guide for this class, from the same year, the answer appears on p. 162: 7)     </a:t>
            </a:r>
            <a:br>
              <a:rPr lang="en-US" sz="2000" dirty="0"/>
            </a:br>
            <a:br>
              <a:rPr lang="en-US" sz="2000" dirty="0"/>
            </a:br>
            <a:endParaRPr lang="he-IL" sz="2000" dirty="0"/>
          </a:p>
        </p:txBody>
      </p:sp>
      <p:pic>
        <p:nvPicPr>
          <p:cNvPr id="4" name="מציין מיקום תוכן 3" descr="מת הומ יא 55">
            <a:extLst>
              <a:ext uri="{FF2B5EF4-FFF2-40B4-BE49-F238E27FC236}">
                <a16:creationId xmlns:a16="http://schemas.microsoft.com/office/drawing/2014/main" id="{60F22A7C-EF1B-4CE5-BD7F-948D5D0627E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7600" y="3949700"/>
            <a:ext cx="7670800" cy="1031876"/>
          </a:xfrm>
          <a:prstGeom prst="rect">
            <a:avLst/>
          </a:prstGeom>
          <a:noFill/>
          <a:ln>
            <a:noFill/>
          </a:ln>
        </p:spPr>
      </p:pic>
    </p:spTree>
    <p:extLst>
      <p:ext uri="{BB962C8B-B14F-4D97-AF65-F5344CB8AC3E}">
        <p14:creationId xmlns:p14="http://schemas.microsoft.com/office/powerpoint/2010/main" val="4052545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C219F80-740A-4793-BE15-8F3A3F2E04A2}"/>
              </a:ext>
            </a:extLst>
          </p:cNvPr>
          <p:cNvSpPr>
            <a:spLocks noGrp="1"/>
          </p:cNvSpPr>
          <p:nvPr>
            <p:ph type="title"/>
          </p:nvPr>
        </p:nvSpPr>
        <p:spPr>
          <a:xfrm>
            <a:off x="838200" y="365125"/>
            <a:ext cx="10515600" cy="1946275"/>
          </a:xfrm>
        </p:spPr>
        <p:txBody>
          <a:bodyPr>
            <a:normAutofit fontScale="90000"/>
          </a:bodyPr>
          <a:lstStyle/>
          <a:p>
            <a:pPr algn="l" rtl="0"/>
            <a:br>
              <a:rPr lang="he-IL" sz="2700" dirty="0"/>
            </a:br>
            <a:r>
              <a:rPr lang="en-US" sz="2000" dirty="0">
                <a:latin typeface="+mn-lt"/>
              </a:rPr>
              <a:t>“For research:</a:t>
            </a:r>
            <a:br>
              <a:rPr lang="en-US" sz="2000" dirty="0">
                <a:latin typeface="+mn-lt"/>
              </a:rPr>
            </a:br>
            <a:r>
              <a:rPr lang="en-US" sz="2000" dirty="0">
                <a:latin typeface="+mn-lt"/>
              </a:rPr>
              <a:t>Studies show an increase in cases of cancer in southern Hebron, comparing to other Palestinian areas. I will research the connection of that to its location near the </a:t>
            </a:r>
            <a:r>
              <a:rPr lang="en-US" sz="2000" dirty="0" err="1">
                <a:latin typeface="+mn-lt"/>
              </a:rPr>
              <a:t>Dimona</a:t>
            </a:r>
            <a:r>
              <a:rPr lang="en-US" sz="2000" dirty="0">
                <a:latin typeface="+mn-lt"/>
              </a:rPr>
              <a:t> [nuclear] reactor in the [Israeli] Negev desert.”</a:t>
            </a:r>
            <a:br>
              <a:rPr lang="en-US" sz="2000" dirty="0">
                <a:latin typeface="+mn-lt"/>
              </a:rPr>
            </a:br>
            <a:br>
              <a:rPr lang="en-US" sz="2000" dirty="0">
                <a:latin typeface="+mn-lt"/>
              </a:rPr>
            </a:br>
            <a:r>
              <a:rPr lang="en-US" sz="2000" dirty="0">
                <a:latin typeface="+mn-lt"/>
              </a:rPr>
              <a:t>(</a:t>
            </a:r>
            <a:r>
              <a:rPr lang="en-US" sz="2000" i="1" dirty="0">
                <a:latin typeface="+mn-lt"/>
              </a:rPr>
              <a:t>Scientific Education</a:t>
            </a:r>
            <a:r>
              <a:rPr lang="en-US" sz="2000" dirty="0">
                <a:latin typeface="+mn-lt"/>
              </a:rPr>
              <a:t>, Grade 11 (2017) p. 40)</a:t>
            </a:r>
            <a:br>
              <a:rPr lang="en-US" sz="2200" dirty="0"/>
            </a:br>
            <a:br>
              <a:rPr lang="en-US" sz="2200" dirty="0"/>
            </a:br>
            <a:endParaRPr lang="he-IL" sz="2200" dirty="0"/>
          </a:p>
        </p:txBody>
      </p:sp>
      <p:pic>
        <p:nvPicPr>
          <p:cNvPr id="4" name="מציין מיקום תוכן 3" descr="השכ מדע יא א 40">
            <a:extLst>
              <a:ext uri="{FF2B5EF4-FFF2-40B4-BE49-F238E27FC236}">
                <a16:creationId xmlns:a16="http://schemas.microsoft.com/office/drawing/2014/main" id="{772353B7-CA8D-44EB-A3CD-2E0C8D325E8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99025" y="2692400"/>
            <a:ext cx="2835276" cy="3439319"/>
          </a:xfrm>
          <a:prstGeom prst="rect">
            <a:avLst/>
          </a:prstGeom>
          <a:noFill/>
          <a:ln>
            <a:noFill/>
          </a:ln>
        </p:spPr>
      </p:pic>
    </p:spTree>
    <p:extLst>
      <p:ext uri="{BB962C8B-B14F-4D97-AF65-F5344CB8AC3E}">
        <p14:creationId xmlns:p14="http://schemas.microsoft.com/office/powerpoint/2010/main" val="3784064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2DC9F01-17BE-4193-8DAF-DC0755AC8DAB}"/>
              </a:ext>
            </a:extLst>
          </p:cNvPr>
          <p:cNvSpPr>
            <a:spLocks noGrp="1"/>
          </p:cNvSpPr>
          <p:nvPr>
            <p:ph type="title"/>
          </p:nvPr>
        </p:nvSpPr>
        <p:spPr>
          <a:xfrm>
            <a:off x="838200" y="365125"/>
            <a:ext cx="10515600" cy="2428875"/>
          </a:xfrm>
        </p:spPr>
        <p:txBody>
          <a:bodyPr>
            <a:normAutofit/>
          </a:bodyPr>
          <a:lstStyle/>
          <a:p>
            <a:pPr algn="l" rtl="0"/>
            <a:br>
              <a:rPr lang="en-US" sz="2000" dirty="0">
                <a:latin typeface="+mn-lt"/>
              </a:rPr>
            </a:br>
            <a:br>
              <a:rPr lang="en-US" sz="2000" dirty="0">
                <a:latin typeface="+mn-lt"/>
              </a:rPr>
            </a:br>
            <a:r>
              <a:rPr lang="en-US" sz="2000" dirty="0">
                <a:latin typeface="+mn-lt"/>
              </a:rPr>
              <a:t>“[The occupation]… let loose herds of wild boars that caused damage to the [Palestinian] inhabitants and their crops.</a:t>
            </a:r>
            <a:br>
              <a:rPr lang="en-US" sz="2000" dirty="0">
                <a:latin typeface="+mn-lt"/>
              </a:rPr>
            </a:br>
            <a:br>
              <a:rPr lang="en-US" sz="2000" dirty="0">
                <a:latin typeface="+mn-lt"/>
              </a:rPr>
            </a:br>
            <a:r>
              <a:rPr lang="en-US" sz="2000" dirty="0">
                <a:latin typeface="+mn-lt"/>
              </a:rPr>
              <a:t>(</a:t>
            </a:r>
            <a:r>
              <a:rPr lang="en-US" sz="2000" i="1" dirty="0">
                <a:latin typeface="+mn-lt"/>
              </a:rPr>
              <a:t>Social Studies</a:t>
            </a:r>
            <a:r>
              <a:rPr lang="en-US" sz="2000" dirty="0">
                <a:latin typeface="+mn-lt"/>
              </a:rPr>
              <a:t>, Grade 9, Part 1 (2019) p. 19. The item is marked in </a:t>
            </a:r>
            <a:r>
              <a:rPr lang="en-US" sz="2000" dirty="0">
                <a:solidFill>
                  <a:srgbClr val="FF0000"/>
                </a:solidFill>
                <a:latin typeface="+mn-lt"/>
              </a:rPr>
              <a:t>red</a:t>
            </a:r>
            <a:r>
              <a:rPr lang="en-US" sz="2000" dirty="0">
                <a:latin typeface="+mn-lt"/>
              </a:rPr>
              <a:t> within the text.) </a:t>
            </a:r>
            <a:br>
              <a:rPr lang="en-US" dirty="0"/>
            </a:br>
            <a:endParaRPr lang="he-IL" dirty="0"/>
          </a:p>
        </p:txBody>
      </p:sp>
      <p:pic>
        <p:nvPicPr>
          <p:cNvPr id="6" name="מציין מיקום תוכן 5">
            <a:extLst>
              <a:ext uri="{FF2B5EF4-FFF2-40B4-BE49-F238E27FC236}">
                <a16:creationId xmlns:a16="http://schemas.microsoft.com/office/drawing/2014/main" id="{8066EA42-3B5D-406E-8FAC-0E263E8B1A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397" y="3429000"/>
            <a:ext cx="8820426" cy="1244600"/>
          </a:xfrm>
        </p:spPr>
      </p:pic>
    </p:spTree>
    <p:extLst>
      <p:ext uri="{BB962C8B-B14F-4D97-AF65-F5344CB8AC3E}">
        <p14:creationId xmlns:p14="http://schemas.microsoft.com/office/powerpoint/2010/main" val="948115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211FDD-B5EB-47FF-B02D-BFD26E8C3E4E}"/>
              </a:ext>
            </a:extLst>
          </p:cNvPr>
          <p:cNvSpPr>
            <a:spLocks noGrp="1"/>
          </p:cNvSpPr>
          <p:nvPr>
            <p:ph type="title"/>
          </p:nvPr>
        </p:nvSpPr>
        <p:spPr>
          <a:xfrm>
            <a:off x="838200" y="365125"/>
            <a:ext cx="10515600" cy="2695575"/>
          </a:xfrm>
        </p:spPr>
        <p:txBody>
          <a:bodyPr>
            <a:noAutofit/>
          </a:bodyPr>
          <a:lstStyle/>
          <a:p>
            <a:pPr algn="l" rtl="0"/>
            <a:br>
              <a:rPr lang="he-IL" sz="2400" dirty="0"/>
            </a:br>
            <a:r>
              <a:rPr lang="en-US" sz="2000" dirty="0">
                <a:latin typeface="+mn-lt"/>
              </a:rPr>
              <a:t>“[The martyrs] carried [their] hearts on [their] palms like a stone, an amber, a burning fire</a:t>
            </a:r>
            <a:br>
              <a:rPr lang="en-US" sz="2000" dirty="0">
                <a:latin typeface="+mn-lt"/>
              </a:rPr>
            </a:br>
            <a:r>
              <a:rPr lang="en-US" sz="2000" dirty="0">
                <a:latin typeface="+mn-lt"/>
              </a:rPr>
              <a:t>And threw them at the highway’s wild beast.</a:t>
            </a:r>
            <a:br>
              <a:rPr lang="en-US" sz="2000" dirty="0">
                <a:latin typeface="+mn-lt"/>
              </a:rPr>
            </a:br>
            <a:r>
              <a:rPr lang="en-US" sz="2000" dirty="0">
                <a:latin typeface="+mn-lt"/>
              </a:rPr>
              <a:t>…</a:t>
            </a:r>
            <a:br>
              <a:rPr lang="en-US" sz="2000" dirty="0">
                <a:latin typeface="+mn-lt"/>
              </a:rPr>
            </a:br>
            <a:r>
              <a:rPr lang="en-US" sz="2000" dirty="0">
                <a:latin typeface="+mn-lt"/>
              </a:rPr>
              <a:t>[Assignment:] 1. We will explain the description of the occupying enemy given by the poetess.”</a:t>
            </a:r>
            <a:br>
              <a:rPr lang="en-US" sz="2000" dirty="0">
                <a:latin typeface="+mn-lt"/>
              </a:rPr>
            </a:br>
            <a:br>
              <a:rPr lang="en-US" sz="2000" dirty="0">
                <a:latin typeface="+mn-lt"/>
              </a:rPr>
            </a:br>
            <a:r>
              <a:rPr lang="en-US" sz="2000" dirty="0">
                <a:latin typeface="+mn-lt"/>
              </a:rPr>
              <a:t>(</a:t>
            </a:r>
            <a:r>
              <a:rPr lang="en-US" sz="2000" i="1" dirty="0">
                <a:latin typeface="+mn-lt"/>
              </a:rPr>
              <a:t>Arabic Language 1</a:t>
            </a:r>
            <a:r>
              <a:rPr lang="en-US" sz="2000" dirty="0">
                <a:latin typeface="+mn-lt"/>
              </a:rPr>
              <a:t>, Grade 11, Part 1 (2019) pp. 74, 76, respectively)</a:t>
            </a:r>
            <a:br>
              <a:rPr lang="en-US" sz="2000" dirty="0"/>
            </a:br>
            <a:br>
              <a:rPr lang="en-US" sz="2000" dirty="0"/>
            </a:br>
            <a:endParaRPr lang="he-IL" sz="2000" dirty="0"/>
          </a:p>
        </p:txBody>
      </p:sp>
      <p:pic>
        <p:nvPicPr>
          <p:cNvPr id="4" name="מציין מיקום תוכן 3" descr="שפה יא1 71">
            <a:extLst>
              <a:ext uri="{FF2B5EF4-FFF2-40B4-BE49-F238E27FC236}">
                <a16:creationId xmlns:a16="http://schemas.microsoft.com/office/drawing/2014/main" id="{56D173C1-4BA1-4BF9-847C-F4593A469DD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87800" y="3797301"/>
            <a:ext cx="4292600" cy="1219199"/>
          </a:xfrm>
          <a:prstGeom prst="rect">
            <a:avLst/>
          </a:prstGeom>
          <a:noFill/>
          <a:ln>
            <a:noFill/>
          </a:ln>
        </p:spPr>
      </p:pic>
      <p:pic>
        <p:nvPicPr>
          <p:cNvPr id="5" name="תמונה 4" descr="שפה יא1 73">
            <a:extLst>
              <a:ext uri="{FF2B5EF4-FFF2-40B4-BE49-F238E27FC236}">
                <a16:creationId xmlns:a16="http://schemas.microsoft.com/office/drawing/2014/main" id="{7CF06BF4-03D2-4AFC-8FC7-BC5723C925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651500"/>
            <a:ext cx="4470400" cy="558800"/>
          </a:xfrm>
          <a:prstGeom prst="rect">
            <a:avLst/>
          </a:prstGeom>
          <a:noFill/>
          <a:ln>
            <a:noFill/>
          </a:ln>
        </p:spPr>
      </p:pic>
    </p:spTree>
    <p:extLst>
      <p:ext uri="{BB962C8B-B14F-4D97-AF65-F5344CB8AC3E}">
        <p14:creationId xmlns:p14="http://schemas.microsoft.com/office/powerpoint/2010/main" val="3197536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944B5E98-A546-4068-9D99-346C2307C8B7}"/>
              </a:ext>
            </a:extLst>
          </p:cNvPr>
          <p:cNvSpPr/>
          <p:nvPr/>
        </p:nvSpPr>
        <p:spPr>
          <a:xfrm>
            <a:off x="2147455" y="304799"/>
            <a:ext cx="8616339" cy="1270861"/>
          </a:xfrm>
          <a:prstGeom prst="rect">
            <a:avLst/>
          </a:prstGeom>
        </p:spPr>
        <p:txBody>
          <a:bodyPr wrap="square">
            <a:spAutoFit/>
          </a:bodyPr>
          <a:lstStyle/>
          <a:p>
            <a:pPr algn="l" rtl="0">
              <a:lnSpc>
                <a:spcPct val="107000"/>
              </a:lnSpc>
              <a:spcAft>
                <a:spcPts val="80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“The Zionist occupation spreads its venom in all corners of life in Palestine.”</a:t>
            </a:r>
          </a:p>
          <a:p>
            <a:pPr algn="l" rtl="0">
              <a:lnSpc>
                <a:spcPct val="107000"/>
              </a:lnSpc>
              <a:spcAft>
                <a:spcPts val="800"/>
              </a:spcAft>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gn="l" rtl="0">
              <a:lnSpc>
                <a:spcPct val="107000"/>
              </a:lnSpc>
              <a:spcAft>
                <a:spcPts val="80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(Teacher’s guide, </a:t>
            </a:r>
            <a:r>
              <a:rPr lang="en-US" sz="2000" i="1" dirty="0">
                <a:latin typeface="Calibri" panose="020F0502020204030204" pitchFamily="34" charset="0"/>
                <a:ea typeface="Times New Roman" panose="02020603050405020304" pitchFamily="18" charset="0"/>
                <a:cs typeface="Times New Roman" panose="02020603050405020304" pitchFamily="18" charset="0"/>
              </a:rPr>
              <a:t>Arabic Language</a:t>
            </a:r>
            <a:r>
              <a:rPr lang="en-US" sz="2000" dirty="0">
                <a:latin typeface="Calibri" panose="020F0502020204030204" pitchFamily="34" charset="0"/>
                <a:ea typeface="Times New Roman" panose="02020603050405020304" pitchFamily="18" charset="0"/>
                <a:cs typeface="Times New Roman" panose="02020603050405020304" pitchFamily="18" charset="0"/>
              </a:rPr>
              <a:t>, Grade 8 (2018) p. 121)</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תמונה 3">
            <a:extLst>
              <a:ext uri="{FF2B5EF4-FFF2-40B4-BE49-F238E27FC236}">
                <a16:creationId xmlns:a16="http://schemas.microsoft.com/office/drawing/2014/main" id="{CCC6D862-031A-4BE0-976B-330336B7C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022" y="3754583"/>
            <a:ext cx="6513675" cy="866180"/>
          </a:xfrm>
          <a:prstGeom prst="rect">
            <a:avLst/>
          </a:prstGeom>
        </p:spPr>
      </p:pic>
    </p:spTree>
    <p:extLst>
      <p:ext uri="{BB962C8B-B14F-4D97-AF65-F5344CB8AC3E}">
        <p14:creationId xmlns:p14="http://schemas.microsoft.com/office/powerpoint/2010/main" val="3440855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F2A53763-5FC7-414F-B62E-434A9225BB87}"/>
              </a:ext>
            </a:extLst>
          </p:cNvPr>
          <p:cNvSpPr/>
          <p:nvPr/>
        </p:nvSpPr>
        <p:spPr>
          <a:xfrm>
            <a:off x="1981200" y="169333"/>
            <a:ext cx="8862449" cy="3285258"/>
          </a:xfrm>
          <a:prstGeom prst="rect">
            <a:avLst/>
          </a:prstGeom>
        </p:spPr>
        <p:txBody>
          <a:bodyPr wrap="square">
            <a:spAutoFit/>
          </a:bodyPr>
          <a:lstStyle/>
          <a:p>
            <a:pPr marL="457200" algn="l" rtl="0">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“Sixth question: ‘Settlement is not a goal in itself only, but it is also a means to seizing control of Palestine politically. Therefore, we must built Hebrew settlements’: </a:t>
            </a:r>
          </a:p>
          <a:p>
            <a:pPr marL="800100" indent="-342900" algn="l" rtl="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I will express my opinion on this saying: Zionist settlement in Palestine is not restricted to construction activity only, but accompanies the destruction of the Palestinian Arab society, thus implementing their racist Zionist thinking of denying the other and its uprooting, no coexistence with it and unacceptance of its existence. It is a means for controlling Palestine and its occupation and the building of the Zionist state there.</a:t>
            </a:r>
          </a:p>
          <a:p>
            <a:pPr marL="800100" indent="-342900" algn="l" rtl="0">
              <a:lnSpc>
                <a:spcPct val="107000"/>
              </a:lnSpc>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I will explain the Zionist occupation’s goal in strengthening the settlement: The occupation’s goal is to replace and force the Palestinian people to emigrate in order to make the Zionist immigrants settle in Palestine instead.” </a:t>
            </a:r>
          </a:p>
          <a:p>
            <a:pPr marL="457200" algn="l" rtl="0">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(Answers to questions: teacher’s guide, </a:t>
            </a:r>
            <a:r>
              <a:rPr lang="en-US" sz="1600" i="1" dirty="0">
                <a:latin typeface="Calibri" panose="020F0502020204030204" pitchFamily="34" charset="0"/>
                <a:ea typeface="Calibri" panose="020F0502020204030204" pitchFamily="34" charset="0"/>
                <a:cs typeface="Times New Roman" panose="02020603050405020304" pitchFamily="18" charset="0"/>
              </a:rPr>
              <a:t>History Studies</a:t>
            </a:r>
            <a:r>
              <a:rPr lang="en-US" sz="1600" dirty="0">
                <a:latin typeface="Calibri" panose="020F0502020204030204" pitchFamily="34" charset="0"/>
                <a:ea typeface="Calibri" panose="020F0502020204030204" pitchFamily="34" charset="0"/>
                <a:cs typeface="Times New Roman" panose="02020603050405020304" pitchFamily="18" charset="0"/>
              </a:rPr>
              <a:t>, Grade 11 (2018) p. 126)</a:t>
            </a:r>
            <a:endParaRPr lang="he-IL"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תמונה 4">
            <a:extLst>
              <a:ext uri="{FF2B5EF4-FFF2-40B4-BE49-F238E27FC236}">
                <a16:creationId xmlns:a16="http://schemas.microsoft.com/office/drawing/2014/main" id="{FB72960A-07E1-4C6C-ACBB-8BEF89D16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933" y="3769153"/>
            <a:ext cx="9342408" cy="2586476"/>
          </a:xfrm>
          <a:prstGeom prst="rect">
            <a:avLst/>
          </a:prstGeom>
        </p:spPr>
      </p:pic>
    </p:spTree>
    <p:extLst>
      <p:ext uri="{BB962C8B-B14F-4D97-AF65-F5344CB8AC3E}">
        <p14:creationId xmlns:p14="http://schemas.microsoft.com/office/powerpoint/2010/main" val="1137966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C3ED9C4B-91E2-4130-916F-215A00C0399F}"/>
              </a:ext>
            </a:extLst>
          </p:cNvPr>
          <p:cNvSpPr/>
          <p:nvPr/>
        </p:nvSpPr>
        <p:spPr>
          <a:xfrm>
            <a:off x="1608667" y="811975"/>
            <a:ext cx="8619067" cy="2586477"/>
          </a:xfrm>
          <a:prstGeom prst="rect">
            <a:avLst/>
          </a:prstGeom>
        </p:spPr>
        <p:txBody>
          <a:bodyPr wrap="square">
            <a:spAutoFit/>
          </a:bodyPr>
          <a:lstStyle/>
          <a:p>
            <a:pPr marL="457200" algn="l" rtl="0">
              <a:lnSpc>
                <a:spcPct val="107000"/>
              </a:lnSpc>
              <a:spcAft>
                <a:spcPts val="80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a:t>
            </a:r>
            <a:r>
              <a:rPr lang="en-US"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Activity 2: Drawing a picture that would embody the massacre</a:t>
            </a:r>
            <a:r>
              <a:rPr lang="en-US" sz="2000" dirty="0">
                <a:latin typeface="Calibri" panose="020F0502020204030204" pitchFamily="34" charset="0"/>
                <a:ea typeface="Times New Roman" panose="02020603050405020304" pitchFamily="18" charset="0"/>
                <a:cs typeface="Times New Roman" panose="02020603050405020304" pitchFamily="18" charset="0"/>
              </a:rPr>
              <a:t>: Divide the students into non-homogenic groups and each group will be required to imagine the events of the massacre, draw them and paint them with the appropriate colors. The pictures will be posted in a visible place in class. Some of the pictures will be chosen for discussion.”</a:t>
            </a:r>
          </a:p>
          <a:p>
            <a:pPr marL="457200" algn="l" rtl="0">
              <a:lnSpc>
                <a:spcPct val="107000"/>
              </a:lnSpc>
              <a:spcAft>
                <a:spcPts val="800"/>
              </a:spcAft>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457200" algn="l" rtl="0">
              <a:lnSpc>
                <a:spcPct val="107000"/>
              </a:lnSpc>
              <a:spcAft>
                <a:spcPts val="80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(teacher’s guide, </a:t>
            </a:r>
            <a:r>
              <a:rPr lang="en-US" sz="2000" i="1" dirty="0">
                <a:latin typeface="Calibri" panose="020F0502020204030204" pitchFamily="34" charset="0"/>
                <a:ea typeface="Times New Roman" panose="02020603050405020304" pitchFamily="18" charset="0"/>
                <a:cs typeface="Times New Roman" panose="02020603050405020304" pitchFamily="18" charset="0"/>
              </a:rPr>
              <a:t>Arabic Language</a:t>
            </a:r>
            <a:r>
              <a:rPr lang="en-US" sz="2000" dirty="0">
                <a:latin typeface="Calibri" panose="020F0502020204030204" pitchFamily="34" charset="0"/>
                <a:ea typeface="Times New Roman" panose="02020603050405020304" pitchFamily="18" charset="0"/>
                <a:cs typeface="Times New Roman" panose="02020603050405020304" pitchFamily="18" charset="0"/>
              </a:rPr>
              <a:t>, Grade 7 (2018) p. 153)</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תמונה 3">
            <a:extLst>
              <a:ext uri="{FF2B5EF4-FFF2-40B4-BE49-F238E27FC236}">
                <a16:creationId xmlns:a16="http://schemas.microsoft.com/office/drawing/2014/main" id="{8C8CCF70-BC04-4A05-B5CA-948508695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789" y="4052518"/>
            <a:ext cx="9679577" cy="1777882"/>
          </a:xfrm>
          <a:prstGeom prst="rect">
            <a:avLst/>
          </a:prstGeom>
        </p:spPr>
      </p:pic>
    </p:spTree>
    <p:extLst>
      <p:ext uri="{BB962C8B-B14F-4D97-AF65-F5344CB8AC3E}">
        <p14:creationId xmlns:p14="http://schemas.microsoft.com/office/powerpoint/2010/main" val="3903515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E8006EFA-B548-4525-B32B-5FC528B46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665" y="3530375"/>
            <a:ext cx="8281367" cy="985878"/>
          </a:xfrm>
          <a:prstGeom prst="rect">
            <a:avLst/>
          </a:prstGeom>
        </p:spPr>
      </p:pic>
      <p:pic>
        <p:nvPicPr>
          <p:cNvPr id="5" name="תמונה 4">
            <a:extLst>
              <a:ext uri="{FF2B5EF4-FFF2-40B4-BE49-F238E27FC236}">
                <a16:creationId xmlns:a16="http://schemas.microsoft.com/office/drawing/2014/main" id="{5640BC53-C2A9-4459-B8F5-F48AD37D3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267" y="4411063"/>
            <a:ext cx="6468058" cy="834038"/>
          </a:xfrm>
          <a:prstGeom prst="rect">
            <a:avLst/>
          </a:prstGeom>
        </p:spPr>
      </p:pic>
      <p:pic>
        <p:nvPicPr>
          <p:cNvPr id="7" name="תמונה 6">
            <a:extLst>
              <a:ext uri="{FF2B5EF4-FFF2-40B4-BE49-F238E27FC236}">
                <a16:creationId xmlns:a16="http://schemas.microsoft.com/office/drawing/2014/main" id="{1DD96279-4B00-4363-A858-F78F7E7EBD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600" y="5441654"/>
            <a:ext cx="8813800" cy="1138313"/>
          </a:xfrm>
          <a:prstGeom prst="rect">
            <a:avLst/>
          </a:prstGeom>
        </p:spPr>
      </p:pic>
      <p:sp>
        <p:nvSpPr>
          <p:cNvPr id="8" name="מלבן 7">
            <a:extLst>
              <a:ext uri="{FF2B5EF4-FFF2-40B4-BE49-F238E27FC236}">
                <a16:creationId xmlns:a16="http://schemas.microsoft.com/office/drawing/2014/main" id="{4B93412A-EB36-4926-A35B-B0464514BEAE}"/>
              </a:ext>
            </a:extLst>
          </p:cNvPr>
          <p:cNvSpPr/>
          <p:nvPr/>
        </p:nvSpPr>
        <p:spPr>
          <a:xfrm>
            <a:off x="1049867" y="409392"/>
            <a:ext cx="10583333" cy="3120983"/>
          </a:xfrm>
          <a:prstGeom prst="rect">
            <a:avLst/>
          </a:prstGeom>
        </p:spPr>
        <p:txBody>
          <a:bodyPr wrap="square">
            <a:spAutoFit/>
          </a:bodyPr>
          <a:lstStyle/>
          <a:p>
            <a:pPr marL="457200" algn="l" rtl="0">
              <a:lnSpc>
                <a:spcPct val="107000"/>
              </a:lnSpc>
              <a:spcAft>
                <a:spcPts val="80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The text: “These gangs spread destruction in the city and dug their fangs of hostility in its pure body.”</a:t>
            </a:r>
          </a:p>
          <a:p>
            <a:pPr marL="457200" algn="l" rtl="0">
              <a:lnSpc>
                <a:spcPct val="107000"/>
              </a:lnSpc>
              <a:spcAft>
                <a:spcPts val="80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The question: “5. We will clarify the beauty of the description: ‘They dug their fangs of hostility in its pure body’.”</a:t>
            </a:r>
          </a:p>
          <a:p>
            <a:pPr marL="457200" algn="l" rtl="0">
              <a:lnSpc>
                <a:spcPct val="107000"/>
              </a:lnSpc>
              <a:spcAft>
                <a:spcPts val="80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(Teacher’s guide, </a:t>
            </a:r>
            <a:r>
              <a:rPr lang="en-US" sz="2000" i="1" dirty="0">
                <a:latin typeface="Calibri" panose="020F0502020204030204" pitchFamily="34" charset="0"/>
                <a:ea typeface="Times New Roman" panose="02020603050405020304" pitchFamily="18" charset="0"/>
                <a:cs typeface="Times New Roman" panose="02020603050405020304" pitchFamily="18" charset="0"/>
              </a:rPr>
              <a:t>Arabic Language</a:t>
            </a:r>
            <a:r>
              <a:rPr lang="en-US" sz="2000" dirty="0">
                <a:latin typeface="Calibri" panose="020F0502020204030204" pitchFamily="34" charset="0"/>
                <a:ea typeface="Times New Roman" panose="02020603050405020304" pitchFamily="18" charset="0"/>
                <a:cs typeface="Times New Roman" panose="02020603050405020304" pitchFamily="18" charset="0"/>
              </a:rPr>
              <a:t>, Grade 9 (2018) p. 193)</a:t>
            </a:r>
          </a:p>
          <a:p>
            <a:pPr marL="457200" algn="l" rtl="0">
              <a:lnSpc>
                <a:spcPct val="107000"/>
              </a:lnSpc>
              <a:spcAft>
                <a:spcPts val="80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The answer: “[The writer] likened the Zionist gangs to a beast of prey and the city of </a:t>
            </a:r>
            <a:r>
              <a:rPr lang="en-US" sz="2000" dirty="0" err="1">
                <a:latin typeface="Calibri" panose="020F0502020204030204" pitchFamily="34" charset="0"/>
                <a:ea typeface="Times New Roman" panose="02020603050405020304" pitchFamily="18" charset="0"/>
                <a:cs typeface="Times New Roman" panose="02020603050405020304" pitchFamily="18" charset="0"/>
              </a:rPr>
              <a:t>Safad</a:t>
            </a:r>
            <a:r>
              <a:rPr lang="en-US" sz="2000" dirty="0">
                <a:latin typeface="Calibri" panose="020F0502020204030204" pitchFamily="34" charset="0"/>
                <a:ea typeface="Times New Roman" panose="02020603050405020304" pitchFamily="18" charset="0"/>
                <a:cs typeface="Times New Roman" panose="02020603050405020304" pitchFamily="18" charset="0"/>
              </a:rPr>
              <a:t> to the prey on which it pounces and digs its fangs in its body.”</a:t>
            </a:r>
          </a:p>
          <a:p>
            <a:pPr marL="457200" algn="l" rtl="0">
              <a:lnSpc>
                <a:spcPct val="107000"/>
              </a:lnSpc>
              <a:spcAft>
                <a:spcPts val="80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(Teacher’s guide, </a:t>
            </a:r>
            <a:r>
              <a:rPr lang="en-US" sz="2000" i="1" dirty="0">
                <a:latin typeface="Calibri" panose="020F0502020204030204" pitchFamily="34" charset="0"/>
                <a:ea typeface="Times New Roman" panose="02020603050405020304" pitchFamily="18" charset="0"/>
                <a:cs typeface="Times New Roman" panose="02020603050405020304" pitchFamily="18" charset="0"/>
              </a:rPr>
              <a:t>Arabic Language</a:t>
            </a:r>
            <a:r>
              <a:rPr lang="en-US" sz="2000" dirty="0">
                <a:latin typeface="Calibri" panose="020F0502020204030204" pitchFamily="34" charset="0"/>
                <a:ea typeface="Times New Roman" panose="02020603050405020304" pitchFamily="18" charset="0"/>
                <a:cs typeface="Times New Roman" panose="02020603050405020304" pitchFamily="18" charset="0"/>
              </a:rPr>
              <a:t>, Grade 9 (2018) p. 150)</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4138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28C36F4B-2BCD-4137-BED8-9FDF86717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9273" y="4480260"/>
            <a:ext cx="4045528" cy="956826"/>
          </a:xfrm>
          <a:prstGeom prst="rect">
            <a:avLst/>
          </a:prstGeom>
        </p:spPr>
      </p:pic>
      <p:sp>
        <p:nvSpPr>
          <p:cNvPr id="4" name="מלבן 3">
            <a:extLst>
              <a:ext uri="{FF2B5EF4-FFF2-40B4-BE49-F238E27FC236}">
                <a16:creationId xmlns:a16="http://schemas.microsoft.com/office/drawing/2014/main" id="{FCE9B77C-1447-40E2-B0DA-BC2E1D523963}"/>
              </a:ext>
            </a:extLst>
          </p:cNvPr>
          <p:cNvSpPr/>
          <p:nvPr/>
        </p:nvSpPr>
        <p:spPr>
          <a:xfrm>
            <a:off x="626533" y="423333"/>
            <a:ext cx="11091334" cy="1598515"/>
          </a:xfrm>
          <a:prstGeom prst="rect">
            <a:avLst/>
          </a:prstGeom>
        </p:spPr>
        <p:txBody>
          <a:bodyPr wrap="square">
            <a:spAutoFit/>
          </a:bodyPr>
          <a:lstStyle/>
          <a:p>
            <a:pPr algn="l" rtl="0">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“Each student will be requested to describe his feelings vis-à-vis the occupation’s crimes against the Palestinian children.”</a:t>
            </a:r>
          </a:p>
          <a:p>
            <a:pPr algn="l" rtl="0">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(Teacher’s guide, </a:t>
            </a:r>
            <a:r>
              <a:rPr lang="en-US" sz="2000" i="1" dirty="0">
                <a:latin typeface="Calibri" panose="020F0502020204030204" pitchFamily="34" charset="0"/>
                <a:ea typeface="Calibri" panose="020F0502020204030204" pitchFamily="34" charset="0"/>
                <a:cs typeface="Times New Roman" panose="02020603050405020304" pitchFamily="18" charset="0"/>
              </a:rPr>
              <a:t>Arabic Language</a:t>
            </a:r>
            <a:r>
              <a:rPr lang="en-US" sz="2000" dirty="0">
                <a:latin typeface="Calibri" panose="020F0502020204030204" pitchFamily="34" charset="0"/>
                <a:ea typeface="Calibri" panose="020F0502020204030204" pitchFamily="34" charset="0"/>
                <a:cs typeface="Times New Roman" panose="02020603050405020304" pitchFamily="18" charset="0"/>
              </a:rPr>
              <a:t>, Grade 9 (2018) p. 106) </a:t>
            </a:r>
            <a:r>
              <a:rPr lang="he-IL" sz="20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7619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473F0C1-6CB3-4E50-A066-30BE6F8526A7}"/>
              </a:ext>
            </a:extLst>
          </p:cNvPr>
          <p:cNvSpPr>
            <a:spLocks noGrp="1"/>
          </p:cNvSpPr>
          <p:nvPr>
            <p:ph type="title"/>
          </p:nvPr>
        </p:nvSpPr>
        <p:spPr>
          <a:xfrm>
            <a:off x="838200" y="365125"/>
            <a:ext cx="10515600" cy="2403475"/>
          </a:xfrm>
        </p:spPr>
        <p:txBody>
          <a:bodyPr>
            <a:normAutofit/>
          </a:bodyPr>
          <a:lstStyle/>
          <a:p>
            <a:pPr algn="l" rtl="0"/>
            <a:r>
              <a:rPr lang="en-US" sz="2000" dirty="0">
                <a:latin typeface="+mn-lt"/>
              </a:rPr>
              <a:t>“…or due to the strengthening of the racist spirit, especially when a certain group thinks that it is the best race on earth, or [due to] carrying out of colonialist projects of control over a land and [its]</a:t>
            </a:r>
            <a:r>
              <a:rPr lang="he-IL" sz="2000" dirty="0">
                <a:latin typeface="+mn-lt"/>
              </a:rPr>
              <a:t> </a:t>
            </a:r>
            <a:r>
              <a:rPr lang="en-US" sz="2000" dirty="0">
                <a:latin typeface="+mn-lt"/>
              </a:rPr>
              <a:t> inhabitants, like the Zionist colonialist Imperialism [</a:t>
            </a:r>
            <a:r>
              <a:rPr lang="en-US" sz="2000" i="1" dirty="0">
                <a:latin typeface="+mn-lt"/>
              </a:rPr>
              <a:t>al-</a:t>
            </a:r>
            <a:r>
              <a:rPr lang="en-US" sz="2000" i="1" dirty="0" err="1">
                <a:latin typeface="+mn-lt"/>
              </a:rPr>
              <a:t>isti’mar</a:t>
            </a:r>
            <a:r>
              <a:rPr lang="en-US" sz="2000" i="1" dirty="0">
                <a:latin typeface="+mn-lt"/>
              </a:rPr>
              <a:t> al-</a:t>
            </a:r>
            <a:r>
              <a:rPr lang="en-US" sz="2000" i="1" dirty="0" err="1">
                <a:latin typeface="+mn-lt"/>
              </a:rPr>
              <a:t>istitani</a:t>
            </a:r>
            <a:r>
              <a:rPr lang="en-US" sz="2000" dirty="0">
                <a:latin typeface="+mn-lt"/>
              </a:rPr>
              <a:t>] in Palestine.”</a:t>
            </a:r>
            <a:br>
              <a:rPr lang="en-US" sz="2000" dirty="0">
                <a:latin typeface="+mn-lt"/>
              </a:rPr>
            </a:br>
            <a:br>
              <a:rPr lang="en-US" sz="2000" dirty="0">
                <a:latin typeface="+mn-lt"/>
              </a:rPr>
            </a:br>
            <a:r>
              <a:rPr lang="en-US" sz="2000" dirty="0">
                <a:latin typeface="+mn-lt"/>
              </a:rPr>
              <a:t>(</a:t>
            </a:r>
            <a:r>
              <a:rPr lang="en-US" sz="2000" i="1" dirty="0">
                <a:latin typeface="+mn-lt"/>
              </a:rPr>
              <a:t>History Studies</a:t>
            </a:r>
            <a:r>
              <a:rPr lang="en-US" sz="2000" dirty="0">
                <a:latin typeface="+mn-lt"/>
              </a:rPr>
              <a:t>, Grade 12 [Humanities] (2019) p. 5, and see the question on p. 6 regarding the basic motive for “the Zionist aggressions against the Palestinian people.”)</a:t>
            </a:r>
            <a:br>
              <a:rPr lang="en-US" sz="2000" dirty="0"/>
            </a:br>
            <a:endParaRPr lang="he-IL" sz="2000" dirty="0"/>
          </a:p>
        </p:txBody>
      </p:sp>
      <p:pic>
        <p:nvPicPr>
          <p:cNvPr id="4" name="מציין מיקום תוכן 3">
            <a:extLst>
              <a:ext uri="{FF2B5EF4-FFF2-40B4-BE49-F238E27FC236}">
                <a16:creationId xmlns:a16="http://schemas.microsoft.com/office/drawing/2014/main" id="{2646F04D-2AA4-4557-93F5-460F883853D1}"/>
              </a:ext>
            </a:extLst>
          </p:cNvPr>
          <p:cNvPicPr>
            <a:picLocks noGrp="1" noChangeAspect="1"/>
          </p:cNvPicPr>
          <p:nvPr>
            <p:ph idx="1"/>
          </p:nvPr>
        </p:nvPicPr>
        <p:blipFill>
          <a:blip r:embed="rId2"/>
          <a:stretch>
            <a:fillRect/>
          </a:stretch>
        </p:blipFill>
        <p:spPr>
          <a:xfrm>
            <a:off x="976145" y="4089401"/>
            <a:ext cx="10239710" cy="1257300"/>
          </a:xfrm>
          <a:prstGeom prst="rect">
            <a:avLst/>
          </a:prstGeom>
        </p:spPr>
      </p:pic>
    </p:spTree>
    <p:extLst>
      <p:ext uri="{BB962C8B-B14F-4D97-AF65-F5344CB8AC3E}">
        <p14:creationId xmlns:p14="http://schemas.microsoft.com/office/powerpoint/2010/main" val="493441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577CD00-DA4E-49F3-B788-023095B4DA3B}"/>
              </a:ext>
            </a:extLst>
          </p:cNvPr>
          <p:cNvSpPr>
            <a:spLocks noGrp="1"/>
          </p:cNvSpPr>
          <p:nvPr>
            <p:ph type="title"/>
          </p:nvPr>
        </p:nvSpPr>
        <p:spPr>
          <a:xfrm>
            <a:off x="838200" y="365125"/>
            <a:ext cx="10515600" cy="2720975"/>
          </a:xfrm>
        </p:spPr>
        <p:txBody>
          <a:bodyPr>
            <a:normAutofit/>
          </a:bodyPr>
          <a:lstStyle/>
          <a:p>
            <a:pPr algn="l" rtl="0"/>
            <a:r>
              <a:rPr lang="en-US" sz="2000" dirty="0">
                <a:latin typeface="+mn-lt"/>
              </a:rPr>
              <a:t>“1. The Zionists based their entity on terror, extermination [</a:t>
            </a:r>
            <a:r>
              <a:rPr lang="en-US" sz="2000" i="1" dirty="0" err="1">
                <a:latin typeface="+mn-lt"/>
              </a:rPr>
              <a:t>ibadah</a:t>
            </a:r>
            <a:r>
              <a:rPr lang="en-US" sz="2000" dirty="0">
                <a:latin typeface="+mn-lt"/>
              </a:rPr>
              <a:t>] and colonialism [</a:t>
            </a:r>
            <a:r>
              <a:rPr lang="en-US" sz="2000" i="1" dirty="0" err="1">
                <a:latin typeface="+mn-lt"/>
              </a:rPr>
              <a:t>isti’mar</a:t>
            </a:r>
            <a:r>
              <a:rPr lang="en-US" sz="2000" dirty="0">
                <a:latin typeface="+mn-lt"/>
              </a:rPr>
              <a:t>]. We will explain that.”</a:t>
            </a:r>
            <a:br>
              <a:rPr lang="en-US" sz="2000" dirty="0">
                <a:latin typeface="+mn-lt"/>
              </a:rPr>
            </a:br>
            <a:br>
              <a:rPr lang="en-US" sz="2000" dirty="0">
                <a:latin typeface="+mn-lt"/>
              </a:rPr>
            </a:br>
            <a:r>
              <a:rPr lang="en-US" sz="2000" dirty="0">
                <a:latin typeface="+mn-lt"/>
              </a:rPr>
              <a:t>(</a:t>
            </a:r>
            <a:r>
              <a:rPr lang="en-US" sz="2000" i="1" dirty="0">
                <a:latin typeface="+mn-lt"/>
              </a:rPr>
              <a:t>Arabic Language – Academic Path</a:t>
            </a:r>
            <a:r>
              <a:rPr lang="en-US" sz="2000" dirty="0">
                <a:latin typeface="+mn-lt"/>
              </a:rPr>
              <a:t>, Grade 10, Part 2 (2019) p. 28)</a:t>
            </a:r>
            <a:br>
              <a:rPr lang="en-US" sz="2000" dirty="0"/>
            </a:br>
            <a:br>
              <a:rPr lang="en-US" sz="2000" dirty="0"/>
            </a:br>
            <a:endParaRPr lang="he-IL" sz="2000" dirty="0"/>
          </a:p>
        </p:txBody>
      </p:sp>
      <p:pic>
        <p:nvPicPr>
          <p:cNvPr id="4" name="מציין מיקום תוכן 3" descr="שפה י2 27 הציונים השמדה">
            <a:extLst>
              <a:ext uri="{FF2B5EF4-FFF2-40B4-BE49-F238E27FC236}">
                <a16:creationId xmlns:a16="http://schemas.microsoft.com/office/drawing/2014/main" id="{3BEA815D-A5BB-45F4-9D71-A4796D62D7E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2300" y="4076700"/>
            <a:ext cx="6223000" cy="975519"/>
          </a:xfrm>
          <a:prstGeom prst="rect">
            <a:avLst/>
          </a:prstGeom>
          <a:noFill/>
          <a:ln>
            <a:noFill/>
          </a:ln>
        </p:spPr>
      </p:pic>
    </p:spTree>
    <p:extLst>
      <p:ext uri="{BB962C8B-B14F-4D97-AF65-F5344CB8AC3E}">
        <p14:creationId xmlns:p14="http://schemas.microsoft.com/office/powerpoint/2010/main" val="2225564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D8CAB5AF-5B0D-401F-B100-2E8AF19C1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4933" y="4948925"/>
            <a:ext cx="5698067" cy="943512"/>
          </a:xfrm>
          <a:prstGeom prst="rect">
            <a:avLst/>
          </a:prstGeom>
        </p:spPr>
      </p:pic>
      <p:sp>
        <p:nvSpPr>
          <p:cNvPr id="4" name="מלבן 3">
            <a:extLst>
              <a:ext uri="{FF2B5EF4-FFF2-40B4-BE49-F238E27FC236}">
                <a16:creationId xmlns:a16="http://schemas.microsoft.com/office/drawing/2014/main" id="{24100210-C552-476D-A475-2074EC636083}"/>
              </a:ext>
            </a:extLst>
          </p:cNvPr>
          <p:cNvSpPr/>
          <p:nvPr/>
        </p:nvSpPr>
        <p:spPr>
          <a:xfrm>
            <a:off x="3064933" y="711200"/>
            <a:ext cx="7755467" cy="1270861"/>
          </a:xfrm>
          <a:prstGeom prst="rect">
            <a:avLst/>
          </a:prstGeom>
        </p:spPr>
        <p:txBody>
          <a:bodyPr wrap="square">
            <a:spAutoFit/>
          </a:bodyPr>
          <a:lstStyle/>
          <a:p>
            <a:pPr algn="l" rtl="0">
              <a:lnSpc>
                <a:spcPct val="107000"/>
              </a:lnSpc>
              <a:spcAft>
                <a:spcPts val="80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“The Jews perpetrated war crimes against our people incessantly.”</a:t>
            </a:r>
          </a:p>
          <a:p>
            <a:pPr algn="l" rtl="0">
              <a:lnSpc>
                <a:spcPct val="107000"/>
              </a:lnSpc>
              <a:spcAft>
                <a:spcPts val="800"/>
              </a:spcAft>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gn="l" rtl="0">
              <a:lnSpc>
                <a:spcPct val="107000"/>
              </a:lnSpc>
              <a:spcAft>
                <a:spcPts val="80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(teacher’s guide, </a:t>
            </a:r>
            <a:r>
              <a:rPr lang="en-US" sz="2000" i="1" dirty="0">
                <a:latin typeface="Calibri" panose="020F0502020204030204" pitchFamily="34" charset="0"/>
                <a:ea typeface="Times New Roman" panose="02020603050405020304" pitchFamily="18" charset="0"/>
                <a:cs typeface="Times New Roman" panose="02020603050405020304" pitchFamily="18" charset="0"/>
              </a:rPr>
              <a:t>Arabic Language</a:t>
            </a:r>
            <a:r>
              <a:rPr lang="en-US" sz="2000" dirty="0">
                <a:latin typeface="Calibri" panose="020F0502020204030204" pitchFamily="34" charset="0"/>
                <a:ea typeface="Times New Roman" panose="02020603050405020304" pitchFamily="18" charset="0"/>
                <a:cs typeface="Times New Roman" panose="02020603050405020304" pitchFamily="18" charset="0"/>
              </a:rPr>
              <a:t>, Grade 9 (2018) p. 150)</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4386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AB0787DC-3AFD-44E8-8010-FEA75E8630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67468" y="2847703"/>
            <a:ext cx="7512110" cy="3778311"/>
          </a:xfrm>
          <a:prstGeom prst="rect">
            <a:avLst/>
          </a:prstGeom>
          <a:noFill/>
          <a:ln>
            <a:noFill/>
          </a:ln>
        </p:spPr>
      </p:pic>
      <p:sp>
        <p:nvSpPr>
          <p:cNvPr id="3" name="מלבן 2">
            <a:extLst>
              <a:ext uri="{FF2B5EF4-FFF2-40B4-BE49-F238E27FC236}">
                <a16:creationId xmlns:a16="http://schemas.microsoft.com/office/drawing/2014/main" id="{F4E9CF3E-78BA-4036-B23B-4C1C5C65645B}"/>
              </a:ext>
            </a:extLst>
          </p:cNvPr>
          <p:cNvSpPr/>
          <p:nvPr/>
        </p:nvSpPr>
        <p:spPr>
          <a:xfrm>
            <a:off x="1473199" y="389467"/>
            <a:ext cx="9567333" cy="2308324"/>
          </a:xfrm>
          <a:prstGeom prst="rect">
            <a:avLst/>
          </a:prstGeom>
        </p:spPr>
        <p:txBody>
          <a:bodyPr wrap="square">
            <a:spAutoFit/>
          </a:bodyPr>
          <a:lstStyle/>
          <a:p>
            <a:pPr algn="l" rtl="0"/>
            <a:r>
              <a:rPr lang="en-US" sz="1600" dirty="0">
                <a:ea typeface="Calibri" panose="020F0502020204030204" pitchFamily="34" charset="0"/>
                <a:cs typeface="Times New Roman" panose="02020603050405020304" pitchFamily="18" charset="0"/>
              </a:rPr>
              <a:t>“Clarification of the Zionist gangs’ goals in perpetrating massacres:</a:t>
            </a:r>
          </a:p>
          <a:p>
            <a:pPr algn="l" rtl="0"/>
            <a:r>
              <a:rPr lang="en-US" sz="1600" dirty="0">
                <a:ea typeface="Calibri" panose="020F0502020204030204" pitchFamily="34" charset="0"/>
                <a:cs typeface="Times New Roman" panose="02020603050405020304" pitchFamily="18" charset="0"/>
              </a:rPr>
              <a:t>Good (3): [The student] connected accurately the perpetration of the Zionist massacres to the Jewish religious thinking.</a:t>
            </a:r>
          </a:p>
          <a:p>
            <a:pPr algn="l" rtl="0"/>
            <a:r>
              <a:rPr lang="en-US" sz="1600" dirty="0">
                <a:ea typeface="Calibri" panose="020F0502020204030204" pitchFamily="34" charset="0"/>
                <a:cs typeface="Times New Roman" panose="02020603050405020304" pitchFamily="18" charset="0"/>
              </a:rPr>
              <a:t>Satisfactory (2): [The student] connected accurately the thinking of the Zionist gangs to their perpetration of massacres.</a:t>
            </a:r>
          </a:p>
          <a:p>
            <a:pPr algn="l" rtl="0"/>
            <a:r>
              <a:rPr lang="en-US" sz="1600" dirty="0">
                <a:ea typeface="Calibri" panose="020F0502020204030204" pitchFamily="34" charset="0"/>
                <a:cs typeface="Times New Roman" panose="02020603050405020304" pitchFamily="18" charset="0"/>
              </a:rPr>
              <a:t>Unsatisfactory (1): [The student] defined accurately the Zionist gangs’ goals of perpetrating massacres [but did not connect that to the Jewish or Zionist thinking!]”</a:t>
            </a:r>
          </a:p>
          <a:p>
            <a:pPr algn="l" rtl="0"/>
            <a:endParaRPr lang="en-US" sz="1600" dirty="0">
              <a:ea typeface="Calibri" panose="020F0502020204030204" pitchFamily="34" charset="0"/>
              <a:cs typeface="Times New Roman" panose="02020603050405020304" pitchFamily="18" charset="0"/>
            </a:endParaRPr>
          </a:p>
          <a:p>
            <a:pPr algn="l" rtl="0"/>
            <a:r>
              <a:rPr lang="en-US" sz="1600" dirty="0">
                <a:ea typeface="Calibri" panose="020F0502020204030204" pitchFamily="34" charset="0"/>
                <a:cs typeface="Times New Roman" panose="02020603050405020304" pitchFamily="18" charset="0"/>
              </a:rPr>
              <a:t>(Teacher’s guide, </a:t>
            </a:r>
            <a:r>
              <a:rPr lang="en-US" sz="1600" i="1" dirty="0">
                <a:ea typeface="Calibri" panose="020F0502020204030204" pitchFamily="34" charset="0"/>
                <a:cs typeface="Times New Roman" panose="02020603050405020304" pitchFamily="18" charset="0"/>
              </a:rPr>
              <a:t>Geography and Modern and Contemporary History of Palestine</a:t>
            </a:r>
            <a:r>
              <a:rPr lang="en-US" sz="1600" dirty="0">
                <a:ea typeface="Calibri" panose="020F0502020204030204" pitchFamily="34" charset="0"/>
                <a:cs typeface="Times New Roman" panose="02020603050405020304" pitchFamily="18" charset="0"/>
              </a:rPr>
              <a:t>, Grade 10 (2018) p. 164)</a:t>
            </a:r>
            <a:endParaRPr lang="he-IL" sz="1600" dirty="0"/>
          </a:p>
        </p:txBody>
      </p:sp>
    </p:spTree>
    <p:extLst>
      <p:ext uri="{BB962C8B-B14F-4D97-AF65-F5344CB8AC3E}">
        <p14:creationId xmlns:p14="http://schemas.microsoft.com/office/powerpoint/2010/main" val="35146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0A443D1-5D4F-4358-A2DC-ACCA956B0EBF}"/>
              </a:ext>
            </a:extLst>
          </p:cNvPr>
          <p:cNvSpPr>
            <a:spLocks noGrp="1"/>
          </p:cNvSpPr>
          <p:nvPr>
            <p:ph type="title"/>
          </p:nvPr>
        </p:nvSpPr>
        <p:spPr>
          <a:xfrm>
            <a:off x="838200" y="365125"/>
            <a:ext cx="10515600" cy="2479675"/>
          </a:xfrm>
        </p:spPr>
        <p:txBody>
          <a:bodyPr>
            <a:normAutofit fontScale="90000"/>
          </a:bodyPr>
          <a:lstStyle/>
          <a:p>
            <a:pPr algn="l" rtl="0"/>
            <a:br>
              <a:rPr lang="he-IL" sz="2700" dirty="0"/>
            </a:br>
            <a:r>
              <a:rPr lang="en-US" sz="2200" dirty="0">
                <a:latin typeface="+mn-lt"/>
              </a:rPr>
              <a:t>“The Palestinian refugee camps were formed because of the ethnic cleansing perpetrated by the Zionist gangs. These camps are spread inside and outside Palestine. If the number of the refugee camps in Palestine and Jordan is 37, and the number of the camps in Palestine is three folds the number of the camps in Jordan minus 3 – I will calculate the number of the camps in each of Palestine and Jordan.”</a:t>
            </a:r>
            <a:br>
              <a:rPr lang="en-US" sz="2200" dirty="0">
                <a:latin typeface="+mn-lt"/>
              </a:rPr>
            </a:br>
            <a:br>
              <a:rPr lang="en-US" sz="2200" dirty="0">
                <a:latin typeface="+mn-lt"/>
              </a:rPr>
            </a:br>
            <a:r>
              <a:rPr lang="en-US" sz="2200" dirty="0">
                <a:latin typeface="+mn-lt"/>
              </a:rPr>
              <a:t>(</a:t>
            </a:r>
            <a:r>
              <a:rPr lang="en-US" sz="2200" i="1" dirty="0">
                <a:latin typeface="+mn-lt"/>
              </a:rPr>
              <a:t>Mathematics</a:t>
            </a:r>
            <a:r>
              <a:rPr lang="en-US" sz="2200" dirty="0">
                <a:latin typeface="+mn-lt"/>
              </a:rPr>
              <a:t>, Grade 11 [Humanities] (2018) p. 7)</a:t>
            </a:r>
            <a:r>
              <a:rPr lang="he-IL" sz="2200" dirty="0">
                <a:latin typeface="+mn-lt"/>
              </a:rPr>
              <a:t> </a:t>
            </a:r>
            <a:r>
              <a:rPr lang="en-US" sz="2200" dirty="0">
                <a:latin typeface="+mn-lt"/>
              </a:rPr>
              <a:t> </a:t>
            </a:r>
            <a:br>
              <a:rPr lang="en-US" sz="2200" dirty="0"/>
            </a:br>
            <a:br>
              <a:rPr lang="en-US" dirty="0"/>
            </a:br>
            <a:endParaRPr lang="he-IL" sz="2400" dirty="0"/>
          </a:p>
        </p:txBody>
      </p:sp>
      <p:pic>
        <p:nvPicPr>
          <p:cNvPr id="7" name="מציין מיקום תוכן 6">
            <a:extLst>
              <a:ext uri="{FF2B5EF4-FFF2-40B4-BE49-F238E27FC236}">
                <a16:creationId xmlns:a16="http://schemas.microsoft.com/office/drawing/2014/main" id="{C36AB53D-1891-4923-B540-E4D61076B7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0277" y="3138487"/>
            <a:ext cx="7451445" cy="3354388"/>
          </a:xfrm>
        </p:spPr>
      </p:pic>
      <p:sp>
        <p:nvSpPr>
          <p:cNvPr id="4" name="Rectangle 2">
            <a:extLst>
              <a:ext uri="{FF2B5EF4-FFF2-40B4-BE49-F238E27FC236}">
                <a16:creationId xmlns:a16="http://schemas.microsoft.com/office/drawing/2014/main" id="{942AF7A9-A2B3-4A81-9150-D5CB82774E00}"/>
              </a:ext>
            </a:extLst>
          </p:cNvPr>
          <p:cNvSpPr>
            <a:spLocks noChangeArrowheads="1"/>
          </p:cNvSpPr>
          <p:nvPr/>
        </p:nvSpPr>
        <p:spPr bwMode="auto">
          <a:xfrm>
            <a:off x="838200" y="2387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5" name="Rectangle 3">
            <a:extLst>
              <a:ext uri="{FF2B5EF4-FFF2-40B4-BE49-F238E27FC236}">
                <a16:creationId xmlns:a16="http://schemas.microsoft.com/office/drawing/2014/main" id="{62E8CEF3-A48B-4480-815C-C381A24FBFAE}"/>
              </a:ext>
            </a:extLst>
          </p:cNvPr>
          <p:cNvSpPr>
            <a:spLocks noChangeArrowheads="1"/>
          </p:cNvSpPr>
          <p:nvPr/>
        </p:nvSpPr>
        <p:spPr bwMode="auto">
          <a:xfrm>
            <a:off x="838200" y="5292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3072841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890CE0-B9FE-4131-91B0-006C4BFCA389}"/>
              </a:ext>
            </a:extLst>
          </p:cNvPr>
          <p:cNvSpPr>
            <a:spLocks noGrp="1"/>
          </p:cNvSpPr>
          <p:nvPr>
            <p:ph type="title"/>
          </p:nvPr>
        </p:nvSpPr>
        <p:spPr>
          <a:xfrm>
            <a:off x="1308100" y="647700"/>
            <a:ext cx="9779000" cy="2260600"/>
          </a:xfrm>
        </p:spPr>
        <p:txBody>
          <a:bodyPr>
            <a:normAutofit/>
          </a:bodyPr>
          <a:lstStyle/>
          <a:p>
            <a:pPr algn="l" rtl="0"/>
            <a:br>
              <a:rPr lang="he-IL" sz="2400" dirty="0"/>
            </a:br>
            <a:r>
              <a:rPr lang="en-US" sz="2000" dirty="0">
                <a:latin typeface="+mn-lt"/>
              </a:rPr>
              <a:t>“Spreading corruption on earth is of the Children of Israel’s nature.” </a:t>
            </a:r>
            <a:br>
              <a:rPr lang="en-US" sz="2000" dirty="0">
                <a:latin typeface="+mn-lt"/>
              </a:rPr>
            </a:br>
            <a:br>
              <a:rPr lang="en-US" sz="2000" dirty="0">
                <a:latin typeface="+mn-lt"/>
              </a:rPr>
            </a:br>
            <a:r>
              <a:rPr lang="en-US" sz="2000" dirty="0">
                <a:latin typeface="+mn-lt"/>
              </a:rPr>
              <a:t>(</a:t>
            </a:r>
            <a:r>
              <a:rPr lang="en-US" sz="2000" i="1" dirty="0">
                <a:latin typeface="+mn-lt"/>
              </a:rPr>
              <a:t>Holy Qur’an and its Sciences</a:t>
            </a:r>
            <a:r>
              <a:rPr lang="en-US" sz="2000" dirty="0">
                <a:latin typeface="+mn-lt"/>
              </a:rPr>
              <a:t>, Grade 11 [</a:t>
            </a:r>
            <a:r>
              <a:rPr lang="en-US" sz="2000" i="1" dirty="0" err="1">
                <a:latin typeface="+mn-lt"/>
              </a:rPr>
              <a:t>Shar’i</a:t>
            </a:r>
            <a:r>
              <a:rPr lang="en-US" sz="2000" dirty="0">
                <a:latin typeface="+mn-lt"/>
              </a:rPr>
              <a:t> stream] (2013) p. 149)</a:t>
            </a:r>
            <a:br>
              <a:rPr lang="en-US" sz="2000" dirty="0"/>
            </a:br>
            <a:br>
              <a:rPr lang="en-US" sz="2200" dirty="0"/>
            </a:br>
            <a:endParaRPr lang="he-IL" sz="2200" dirty="0"/>
          </a:p>
        </p:txBody>
      </p:sp>
      <p:pic>
        <p:nvPicPr>
          <p:cNvPr id="4" name="מציין מיקום תוכן 3" descr="קוראן יא 149 שחיתות">
            <a:extLst>
              <a:ext uri="{FF2B5EF4-FFF2-40B4-BE49-F238E27FC236}">
                <a16:creationId xmlns:a16="http://schemas.microsoft.com/office/drawing/2014/main" id="{3C29F664-6C1A-45E8-AD4C-61F9D065204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25900" y="4953000"/>
            <a:ext cx="3949700" cy="613569"/>
          </a:xfrm>
          <a:prstGeom prst="rect">
            <a:avLst/>
          </a:prstGeom>
          <a:noFill/>
          <a:ln>
            <a:noFill/>
          </a:ln>
        </p:spPr>
      </p:pic>
    </p:spTree>
    <p:extLst>
      <p:ext uri="{BB962C8B-B14F-4D97-AF65-F5344CB8AC3E}">
        <p14:creationId xmlns:p14="http://schemas.microsoft.com/office/powerpoint/2010/main" val="1987503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9E9854C-834B-4922-9A75-1309BDA2FF04}"/>
              </a:ext>
            </a:extLst>
          </p:cNvPr>
          <p:cNvSpPr>
            <a:spLocks noGrp="1"/>
          </p:cNvSpPr>
          <p:nvPr>
            <p:ph type="title"/>
          </p:nvPr>
        </p:nvSpPr>
        <p:spPr>
          <a:xfrm>
            <a:off x="838200" y="365125"/>
            <a:ext cx="10515600" cy="2911475"/>
          </a:xfrm>
        </p:spPr>
        <p:txBody>
          <a:bodyPr>
            <a:normAutofit/>
          </a:bodyPr>
          <a:lstStyle/>
          <a:p>
            <a:pPr algn="l" rtl="0"/>
            <a:r>
              <a:rPr lang="en-US" sz="2000" dirty="0">
                <a:latin typeface="+mn-lt"/>
              </a:rPr>
              <a:t>“Let us watch the video clip from the attached disc about the Jews’ attempt to kill God’s Messenger [Muhammad].”</a:t>
            </a:r>
            <a:br>
              <a:rPr lang="en-US" sz="2000" dirty="0">
                <a:latin typeface="+mn-lt"/>
              </a:rPr>
            </a:br>
            <a:br>
              <a:rPr lang="en-US" sz="2000" dirty="0">
                <a:latin typeface="+mn-lt"/>
              </a:rPr>
            </a:br>
            <a:r>
              <a:rPr lang="en-US" sz="2000" dirty="0">
                <a:latin typeface="+mn-lt"/>
              </a:rPr>
              <a:t>(</a:t>
            </a:r>
            <a:r>
              <a:rPr lang="en-US" sz="2000" i="1" dirty="0">
                <a:latin typeface="+mn-lt"/>
              </a:rPr>
              <a:t>Islamic Education</a:t>
            </a:r>
            <a:r>
              <a:rPr lang="en-US" sz="2000" dirty="0">
                <a:latin typeface="+mn-lt"/>
              </a:rPr>
              <a:t>, Grade 5, Part 2 (2019) p. 65)</a:t>
            </a:r>
            <a:br>
              <a:rPr lang="en-US" sz="2000" dirty="0"/>
            </a:br>
            <a:endParaRPr lang="en-US" sz="2000" dirty="0"/>
          </a:p>
        </p:txBody>
      </p:sp>
      <p:pic>
        <p:nvPicPr>
          <p:cNvPr id="4" name="מציין מיקום תוכן 3">
            <a:extLst>
              <a:ext uri="{FF2B5EF4-FFF2-40B4-BE49-F238E27FC236}">
                <a16:creationId xmlns:a16="http://schemas.microsoft.com/office/drawing/2014/main" id="{52AE1EA3-6D6C-439C-A300-FCCEB126DAD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8900" y="4762500"/>
            <a:ext cx="6680200" cy="1335881"/>
          </a:xfrm>
          <a:prstGeom prst="rect">
            <a:avLst/>
          </a:prstGeom>
          <a:noFill/>
          <a:ln>
            <a:noFill/>
          </a:ln>
        </p:spPr>
      </p:pic>
    </p:spTree>
    <p:extLst>
      <p:ext uri="{BB962C8B-B14F-4D97-AF65-F5344CB8AC3E}">
        <p14:creationId xmlns:p14="http://schemas.microsoft.com/office/powerpoint/2010/main" val="1913969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235B0F0-9D4F-4529-B117-0B812314FBA6}"/>
              </a:ext>
            </a:extLst>
          </p:cNvPr>
          <p:cNvSpPr>
            <a:spLocks noGrp="1"/>
          </p:cNvSpPr>
          <p:nvPr>
            <p:ph type="title"/>
          </p:nvPr>
        </p:nvSpPr>
        <p:spPr>
          <a:xfrm>
            <a:off x="838200" y="130629"/>
            <a:ext cx="10515600" cy="3474719"/>
          </a:xfrm>
        </p:spPr>
        <p:txBody>
          <a:bodyPr>
            <a:normAutofit fontScale="90000"/>
          </a:bodyPr>
          <a:lstStyle/>
          <a:p>
            <a:pPr algn="l" rtl="0"/>
            <a:br>
              <a:rPr lang="en-US" sz="1800" dirty="0"/>
            </a:br>
            <a:r>
              <a:rPr lang="en-US" sz="1800" dirty="0">
                <a:latin typeface="+mn-lt"/>
              </a:rPr>
              <a:t>“Geographical Distribution of the Palestinian People:</a:t>
            </a:r>
            <a:br>
              <a:rPr lang="en-US" sz="1800" dirty="0">
                <a:latin typeface="+mn-lt"/>
              </a:rPr>
            </a:br>
            <a:r>
              <a:rPr lang="en-US" sz="1800" dirty="0">
                <a:latin typeface="+mn-lt"/>
              </a:rPr>
              <a:t>Activity 2: Let us look at the figures of the Palestinian people according to places of residence and then we will do the following:</a:t>
            </a:r>
            <a:br>
              <a:rPr lang="en-US" sz="1800" dirty="0">
                <a:latin typeface="+mn-lt"/>
              </a:rPr>
            </a:br>
            <a:r>
              <a:rPr lang="en-US" sz="1800" dirty="0">
                <a:latin typeface="+mn-lt"/>
              </a:rPr>
              <a:t>-Analyze the data appearing in the chart and then present the results we have reached.</a:t>
            </a:r>
            <a:br>
              <a:rPr lang="en-US" sz="1800" dirty="0">
                <a:latin typeface="+mn-lt"/>
              </a:rPr>
            </a:br>
            <a:r>
              <a:rPr lang="en-US" sz="1800" dirty="0">
                <a:latin typeface="+mn-lt"/>
              </a:rPr>
              <a:t>-Draw conclusions regarding the regions where the largest numbers of the Palestinian people are found.</a:t>
            </a:r>
            <a:br>
              <a:rPr lang="en-US" sz="1800" dirty="0">
                <a:latin typeface="+mn-lt"/>
              </a:rPr>
            </a:br>
            <a:r>
              <a:rPr lang="en-US" sz="1800" u="sng" dirty="0">
                <a:latin typeface="+mn-lt"/>
              </a:rPr>
              <a:t>Place of Residence</a:t>
            </a:r>
            <a:r>
              <a:rPr lang="en-US" sz="1800" dirty="0">
                <a:latin typeface="+mn-lt"/>
              </a:rPr>
              <a:t>						     </a:t>
            </a:r>
            <a:r>
              <a:rPr lang="en-US" sz="1800" u="sng" dirty="0">
                <a:latin typeface="+mn-lt"/>
              </a:rPr>
              <a:t>Number of Inhabitants</a:t>
            </a:r>
            <a:br>
              <a:rPr lang="en-US" sz="1800" dirty="0">
                <a:latin typeface="+mn-lt"/>
              </a:rPr>
            </a:br>
            <a:r>
              <a:rPr lang="en-US" sz="1800" dirty="0">
                <a:latin typeface="+mn-lt"/>
              </a:rPr>
              <a:t>The West Bank							2,972,069</a:t>
            </a:r>
            <a:br>
              <a:rPr lang="en-US" sz="1800" dirty="0">
                <a:latin typeface="+mn-lt"/>
              </a:rPr>
            </a:br>
            <a:r>
              <a:rPr lang="en-US" sz="1800" dirty="0">
                <a:latin typeface="+mn-lt"/>
              </a:rPr>
              <a:t>The Gaza Strip							1,912,267</a:t>
            </a:r>
            <a:br>
              <a:rPr lang="en-US" sz="1800" dirty="0">
                <a:latin typeface="+mn-lt"/>
              </a:rPr>
            </a:br>
            <a:r>
              <a:rPr lang="en-US" sz="1800" b="1" dirty="0">
                <a:latin typeface="+mn-lt"/>
              </a:rPr>
              <a:t>The territories occupied in 1948</a:t>
            </a:r>
            <a:r>
              <a:rPr lang="en-US" sz="1800" dirty="0">
                <a:latin typeface="+mn-lt"/>
              </a:rPr>
              <a:t>						1,531,711</a:t>
            </a:r>
            <a:br>
              <a:rPr lang="en-US" sz="1800" dirty="0">
                <a:latin typeface="+mn-lt"/>
              </a:rPr>
            </a:br>
            <a:r>
              <a:rPr lang="en-US" sz="1800" dirty="0">
                <a:latin typeface="+mn-lt"/>
              </a:rPr>
              <a:t>The diaspora in the Arab states						5,594,683</a:t>
            </a:r>
            <a:br>
              <a:rPr lang="en-US" sz="1800" dirty="0">
                <a:latin typeface="+mn-lt"/>
              </a:rPr>
            </a:br>
            <a:r>
              <a:rPr lang="en-US" sz="1800" dirty="0">
                <a:latin typeface="+mn-lt"/>
              </a:rPr>
              <a:t>The diaspora in the foreign states						   695,677</a:t>
            </a:r>
            <a:br>
              <a:rPr lang="en-US" sz="1800" dirty="0">
                <a:latin typeface="+mn-lt"/>
              </a:rPr>
            </a:br>
            <a:r>
              <a:rPr lang="en-US" sz="1800" dirty="0">
                <a:latin typeface="+mn-lt"/>
              </a:rPr>
              <a:t>The Palestinians’ total number				                                     12,706, 407</a:t>
            </a:r>
            <a:br>
              <a:rPr lang="en-US" sz="1800" dirty="0">
                <a:latin typeface="+mn-lt"/>
              </a:rPr>
            </a:br>
            <a:r>
              <a:rPr lang="en-US" sz="1800" dirty="0">
                <a:latin typeface="+mn-lt"/>
              </a:rPr>
              <a:t>The Central Bureau for Palestinian Statistics, 2016”</a:t>
            </a:r>
            <a:br>
              <a:rPr lang="en-US" sz="1800" dirty="0">
                <a:latin typeface="+mn-lt"/>
              </a:rPr>
            </a:br>
            <a:r>
              <a:rPr lang="en-US" sz="1800" dirty="0">
                <a:latin typeface="+mn-lt"/>
              </a:rPr>
              <a:t>(</a:t>
            </a:r>
            <a:r>
              <a:rPr lang="en-US" sz="1800" i="1" dirty="0">
                <a:latin typeface="+mn-lt"/>
              </a:rPr>
              <a:t>Geography and Modern and Contemporary History of Palestine</a:t>
            </a:r>
            <a:r>
              <a:rPr lang="en-US" sz="1800" dirty="0">
                <a:latin typeface="+mn-lt"/>
              </a:rPr>
              <a:t>, Grade 10, Part 2 (2019) p. 92. </a:t>
            </a:r>
            <a:r>
              <a:rPr lang="en-US" sz="1800" b="1" dirty="0">
                <a:latin typeface="+mn-lt"/>
              </a:rPr>
              <a:t>Emphasis Added</a:t>
            </a:r>
            <a:r>
              <a:rPr lang="en-US" sz="1800" dirty="0">
                <a:latin typeface="+mn-lt"/>
              </a:rPr>
              <a:t>)</a:t>
            </a:r>
            <a:br>
              <a:rPr lang="en-US" sz="1800" dirty="0">
                <a:latin typeface="+mn-lt"/>
              </a:rPr>
            </a:br>
            <a:endParaRPr lang="he-IL" sz="1800" dirty="0">
              <a:latin typeface="+mn-lt"/>
            </a:endParaRPr>
          </a:p>
        </p:txBody>
      </p:sp>
      <p:pic>
        <p:nvPicPr>
          <p:cNvPr id="4" name="מציין מיקום תוכן 3" descr="גיאהסט י2 91">
            <a:extLst>
              <a:ext uri="{FF2B5EF4-FFF2-40B4-BE49-F238E27FC236}">
                <a16:creationId xmlns:a16="http://schemas.microsoft.com/office/drawing/2014/main" id="{A5C8CA73-1BB1-4638-86F5-F9E0ABD995E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7230" y="3605348"/>
            <a:ext cx="5297540" cy="3004457"/>
          </a:xfrm>
          <a:prstGeom prst="rect">
            <a:avLst/>
          </a:prstGeom>
          <a:noFill/>
          <a:ln>
            <a:noFill/>
          </a:ln>
        </p:spPr>
      </p:pic>
    </p:spTree>
    <p:extLst>
      <p:ext uri="{BB962C8B-B14F-4D97-AF65-F5344CB8AC3E}">
        <p14:creationId xmlns:p14="http://schemas.microsoft.com/office/powerpoint/2010/main" val="1586181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0DC1D6E-1853-4233-AFE6-57D8959AA083}"/>
              </a:ext>
            </a:extLst>
          </p:cNvPr>
          <p:cNvSpPr>
            <a:spLocks noGrp="1"/>
          </p:cNvSpPr>
          <p:nvPr>
            <p:ph type="title"/>
          </p:nvPr>
        </p:nvSpPr>
        <p:spPr>
          <a:xfrm>
            <a:off x="838200" y="365125"/>
            <a:ext cx="10515600" cy="2454275"/>
          </a:xfrm>
        </p:spPr>
        <p:txBody>
          <a:bodyPr>
            <a:normAutofit/>
          </a:bodyPr>
          <a:lstStyle/>
          <a:p>
            <a:pPr algn="l" rtl="0"/>
            <a:r>
              <a:rPr lang="en-US" sz="2000" dirty="0">
                <a:latin typeface="+mn-lt"/>
              </a:rPr>
              <a:t>“Where are the horsemen [who would ride] to Al-Aqsa [Mosque] to liberate it from the grip of infidelity, from the Devil’s aides?”</a:t>
            </a:r>
            <a:br>
              <a:rPr lang="en-US" sz="2000" dirty="0">
                <a:latin typeface="+mn-lt"/>
              </a:rPr>
            </a:br>
            <a:br>
              <a:rPr lang="en-US" sz="2000" dirty="0">
                <a:latin typeface="+mn-lt"/>
              </a:rPr>
            </a:br>
            <a:r>
              <a:rPr lang="en-US" sz="2000" dirty="0">
                <a:latin typeface="+mn-lt"/>
              </a:rPr>
              <a:t>(</a:t>
            </a:r>
            <a:r>
              <a:rPr lang="en-US" sz="2000" i="1" dirty="0">
                <a:latin typeface="+mn-lt"/>
              </a:rPr>
              <a:t>Arabic Language</a:t>
            </a:r>
            <a:r>
              <a:rPr lang="en-US" sz="2000" dirty="0">
                <a:latin typeface="+mn-lt"/>
              </a:rPr>
              <a:t>, Grade 7, Part 1 (2019) p. 67)</a:t>
            </a:r>
            <a:br>
              <a:rPr lang="en-US" sz="2000" dirty="0"/>
            </a:br>
            <a:endParaRPr lang="en-US" sz="2000" dirty="0"/>
          </a:p>
        </p:txBody>
      </p:sp>
      <p:pic>
        <p:nvPicPr>
          <p:cNvPr id="4" name="מציין מיקום תוכן 3">
            <a:extLst>
              <a:ext uri="{FF2B5EF4-FFF2-40B4-BE49-F238E27FC236}">
                <a16:creationId xmlns:a16="http://schemas.microsoft.com/office/drawing/2014/main" id="{7614FDB8-7BE4-4822-AC6E-BE82C7E01B04}"/>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13200" y="4406899"/>
            <a:ext cx="5029200" cy="812007"/>
          </a:xfrm>
          <a:prstGeom prst="rect">
            <a:avLst/>
          </a:prstGeom>
          <a:noFill/>
          <a:ln>
            <a:noFill/>
          </a:ln>
        </p:spPr>
      </p:pic>
    </p:spTree>
    <p:extLst>
      <p:ext uri="{BB962C8B-B14F-4D97-AF65-F5344CB8AC3E}">
        <p14:creationId xmlns:p14="http://schemas.microsoft.com/office/powerpoint/2010/main" val="954333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A8B470D-AD14-4014-92BC-150AD821FDCB}"/>
              </a:ext>
            </a:extLst>
          </p:cNvPr>
          <p:cNvSpPr>
            <a:spLocks noGrp="1"/>
          </p:cNvSpPr>
          <p:nvPr>
            <p:ph type="title"/>
          </p:nvPr>
        </p:nvSpPr>
        <p:spPr>
          <a:xfrm>
            <a:off x="838200" y="365125"/>
            <a:ext cx="10515600" cy="3201035"/>
          </a:xfrm>
        </p:spPr>
        <p:txBody>
          <a:bodyPr>
            <a:normAutofit/>
          </a:bodyPr>
          <a:lstStyle/>
          <a:p>
            <a:pPr algn="l" rtl="0"/>
            <a:r>
              <a:rPr lang="en-US" sz="2000" dirty="0">
                <a:latin typeface="+mn-lt"/>
              </a:rPr>
              <a:t>“…7. The fighting against the Jews and the victory over them: The Messenger [Muhammad] announced [the good news of] the end of the Jews’ oppression in this holy land and the removal of their corruption and their occupation there. [It was related] by Abu </a:t>
            </a:r>
            <a:r>
              <a:rPr lang="en-US" sz="2000" dirty="0" err="1">
                <a:latin typeface="+mn-lt"/>
              </a:rPr>
              <a:t>Hurayrah</a:t>
            </a:r>
            <a:r>
              <a:rPr lang="en-US" sz="2000" dirty="0">
                <a:latin typeface="+mn-lt"/>
              </a:rPr>
              <a:t> [one of Prophet Muhammad’s companions] that the Prophet had said: ‘The End of Days shall not come until the Muslims fight the Jews and the Muslims will kill them, and even if a Jew would hide behind a rock or a tree, the rock or the tree would say: ‘O Muslim, O God’s servant, there is a Jew [hiding] behind me, so come and kill him’,  except the salt bush, for it is [one] of the Jews’ trees’.”</a:t>
            </a:r>
            <a:br>
              <a:rPr lang="en-US" sz="2000" dirty="0">
                <a:latin typeface="+mn-lt"/>
              </a:rPr>
            </a:br>
            <a:br>
              <a:rPr lang="en-US" sz="2000" dirty="0">
                <a:latin typeface="+mn-lt"/>
              </a:rPr>
            </a:br>
            <a:r>
              <a:rPr lang="en-US" sz="2000" dirty="0">
                <a:latin typeface="+mn-lt"/>
              </a:rPr>
              <a:t>(</a:t>
            </a:r>
            <a:r>
              <a:rPr lang="en-US" sz="2000" i="1" dirty="0">
                <a:latin typeface="+mn-lt"/>
              </a:rPr>
              <a:t>Faith</a:t>
            </a:r>
            <a:r>
              <a:rPr lang="en-US" sz="2000" dirty="0">
                <a:latin typeface="+mn-lt"/>
              </a:rPr>
              <a:t>, Grade 11 [</a:t>
            </a:r>
            <a:r>
              <a:rPr lang="en-US" sz="2000" i="1" dirty="0" err="1">
                <a:latin typeface="+mn-lt"/>
              </a:rPr>
              <a:t>Shar’i</a:t>
            </a:r>
            <a:r>
              <a:rPr lang="en-US" sz="2000" dirty="0">
                <a:latin typeface="+mn-lt"/>
              </a:rPr>
              <a:t> stream] (2013) p. 94) </a:t>
            </a:r>
            <a:br>
              <a:rPr lang="en-US" sz="2000" dirty="0">
                <a:latin typeface="+mn-lt"/>
              </a:rPr>
            </a:br>
            <a:endParaRPr lang="en-US" sz="2000" dirty="0">
              <a:latin typeface="+mn-lt"/>
            </a:endParaRPr>
          </a:p>
        </p:txBody>
      </p:sp>
      <p:pic>
        <p:nvPicPr>
          <p:cNvPr id="4" name="מציין מיקום תוכן 3" descr="אמו יא 94">
            <a:extLst>
              <a:ext uri="{FF2B5EF4-FFF2-40B4-BE49-F238E27FC236}">
                <a16:creationId xmlns:a16="http://schemas.microsoft.com/office/drawing/2014/main" id="{42BBA6C3-7F65-41B7-9122-D96007BD6D3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5400" y="3708401"/>
            <a:ext cx="7531100" cy="2578100"/>
          </a:xfrm>
          <a:prstGeom prst="rect">
            <a:avLst/>
          </a:prstGeom>
          <a:noFill/>
          <a:ln>
            <a:noFill/>
          </a:ln>
        </p:spPr>
      </p:pic>
    </p:spTree>
    <p:extLst>
      <p:ext uri="{BB962C8B-B14F-4D97-AF65-F5344CB8AC3E}">
        <p14:creationId xmlns:p14="http://schemas.microsoft.com/office/powerpoint/2010/main" val="1114626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E53552-EC60-42EC-A522-AD1F5B1102B5}"/>
              </a:ext>
            </a:extLst>
          </p:cNvPr>
          <p:cNvSpPr>
            <a:spLocks noGrp="1"/>
          </p:cNvSpPr>
          <p:nvPr>
            <p:ph type="title"/>
          </p:nvPr>
        </p:nvSpPr>
        <p:spPr>
          <a:xfrm flipH="1">
            <a:off x="7138848" y="6553198"/>
            <a:ext cx="45719" cy="108857"/>
          </a:xfrm>
        </p:spPr>
        <p:txBody>
          <a:bodyPr>
            <a:normAutofit fontScale="90000"/>
          </a:bodyPr>
          <a:lstStyle/>
          <a:p>
            <a:pPr algn="l" rtl="0"/>
            <a:br>
              <a:rPr lang="en-US" sz="2200" dirty="0"/>
            </a:br>
            <a:endParaRPr lang="he-IL" sz="2200" dirty="0"/>
          </a:p>
        </p:txBody>
      </p:sp>
      <p:pic>
        <p:nvPicPr>
          <p:cNvPr id="6" name="מציין מיקום תוכן 5" descr="חל גא 15">
            <a:extLst>
              <a:ext uri="{FF2B5EF4-FFF2-40B4-BE49-F238E27FC236}">
                <a16:creationId xmlns:a16="http://schemas.microsoft.com/office/drawing/2014/main" id="{7AD582F0-9290-4F11-B642-5E311D73D17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70800" y="304801"/>
            <a:ext cx="3784600" cy="2860675"/>
          </a:xfrm>
          <a:prstGeom prst="rect">
            <a:avLst/>
          </a:prstGeom>
          <a:noFill/>
          <a:ln>
            <a:noFill/>
          </a:ln>
        </p:spPr>
      </p:pic>
      <p:pic>
        <p:nvPicPr>
          <p:cNvPr id="7" name="תמונה 6" descr="חל גא 16">
            <a:extLst>
              <a:ext uri="{FF2B5EF4-FFF2-40B4-BE49-F238E27FC236}">
                <a16:creationId xmlns:a16="http://schemas.microsoft.com/office/drawing/2014/main" id="{C8D0786C-7ABB-4F40-9969-5EF51D3EDFB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70800" y="3429000"/>
            <a:ext cx="3784600" cy="3124199"/>
          </a:xfrm>
          <a:prstGeom prst="rect">
            <a:avLst/>
          </a:prstGeom>
          <a:noFill/>
          <a:ln>
            <a:noFill/>
          </a:ln>
        </p:spPr>
      </p:pic>
      <p:sp>
        <p:nvSpPr>
          <p:cNvPr id="3" name="Rectangle 1">
            <a:extLst>
              <a:ext uri="{FF2B5EF4-FFF2-40B4-BE49-F238E27FC236}">
                <a16:creationId xmlns:a16="http://schemas.microsoft.com/office/drawing/2014/main" id="{9D8CFFA5-5CD7-436F-B4E0-1E1F7F67A2FC}"/>
              </a:ext>
            </a:extLst>
          </p:cNvPr>
          <p:cNvSpPr>
            <a:spLocks noChangeArrowheads="1"/>
          </p:cNvSpPr>
          <p:nvPr/>
        </p:nvSpPr>
        <p:spPr bwMode="auto">
          <a:xfrm>
            <a:off x="496390" y="579216"/>
            <a:ext cx="6506391" cy="603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4229100" algn="r"/>
              </a:tabLst>
              <a:defRPr>
                <a:solidFill>
                  <a:schemeClr val="tx1"/>
                </a:solidFill>
                <a:latin typeface="Arial" panose="020B0604020202020204" pitchFamily="34" charset="0"/>
              </a:defRPr>
            </a:lvl1pPr>
            <a:lvl2pPr algn="l" rtl="0" eaLnBrk="0" fontAlgn="base" hangingPunct="0">
              <a:spcBef>
                <a:spcPct val="0"/>
              </a:spcBef>
              <a:spcAft>
                <a:spcPct val="0"/>
              </a:spcAft>
              <a:tabLst>
                <a:tab pos="4229100" algn="r"/>
              </a:tabLst>
              <a:defRPr>
                <a:solidFill>
                  <a:schemeClr val="tx1"/>
                </a:solidFill>
                <a:latin typeface="Arial" panose="020B0604020202020204" pitchFamily="34" charset="0"/>
              </a:defRPr>
            </a:lvl2pPr>
            <a:lvl3pPr algn="l" rtl="0" eaLnBrk="0" fontAlgn="base" hangingPunct="0">
              <a:spcBef>
                <a:spcPct val="0"/>
              </a:spcBef>
              <a:spcAft>
                <a:spcPct val="0"/>
              </a:spcAft>
              <a:tabLst>
                <a:tab pos="4229100" algn="r"/>
              </a:tabLst>
              <a:defRPr>
                <a:solidFill>
                  <a:schemeClr val="tx1"/>
                </a:solidFill>
                <a:latin typeface="Arial" panose="020B0604020202020204" pitchFamily="34" charset="0"/>
              </a:defRPr>
            </a:lvl3pPr>
            <a:lvl4pPr algn="l" rtl="0" eaLnBrk="0" fontAlgn="base" hangingPunct="0">
              <a:spcBef>
                <a:spcPct val="0"/>
              </a:spcBef>
              <a:spcAft>
                <a:spcPct val="0"/>
              </a:spcAft>
              <a:tabLst>
                <a:tab pos="4229100" algn="r"/>
              </a:tabLst>
              <a:defRPr>
                <a:solidFill>
                  <a:schemeClr val="tx1"/>
                </a:solidFill>
                <a:latin typeface="Arial" panose="020B0604020202020204" pitchFamily="34" charset="0"/>
              </a:defRPr>
            </a:lvl4pPr>
            <a:lvl5pPr algn="l" rtl="0" eaLnBrk="0" fontAlgn="base" hangingPunct="0">
              <a:spcBef>
                <a:spcPct val="0"/>
              </a:spcBef>
              <a:spcAft>
                <a:spcPct val="0"/>
              </a:spcAft>
              <a:tabLst>
                <a:tab pos="4229100" algn="r"/>
              </a:tabLst>
              <a:defRPr>
                <a:solidFill>
                  <a:schemeClr val="tx1"/>
                </a:solidFill>
                <a:latin typeface="Arial" panose="020B0604020202020204" pitchFamily="34" charset="0"/>
              </a:defRPr>
            </a:lvl5pPr>
            <a:lvl6pPr algn="l" rtl="0" eaLnBrk="0" fontAlgn="base" hangingPunct="0">
              <a:spcBef>
                <a:spcPct val="0"/>
              </a:spcBef>
              <a:spcAft>
                <a:spcPct val="0"/>
              </a:spcAft>
              <a:tabLst>
                <a:tab pos="4229100" algn="r"/>
              </a:tabLst>
              <a:defRPr>
                <a:solidFill>
                  <a:schemeClr val="tx1"/>
                </a:solidFill>
                <a:latin typeface="Arial" panose="020B0604020202020204" pitchFamily="34" charset="0"/>
              </a:defRPr>
            </a:lvl6pPr>
            <a:lvl7pPr algn="l" rtl="0" eaLnBrk="0" fontAlgn="base" hangingPunct="0">
              <a:spcBef>
                <a:spcPct val="0"/>
              </a:spcBef>
              <a:spcAft>
                <a:spcPct val="0"/>
              </a:spcAft>
              <a:tabLst>
                <a:tab pos="4229100" algn="r"/>
              </a:tabLst>
              <a:defRPr>
                <a:solidFill>
                  <a:schemeClr val="tx1"/>
                </a:solidFill>
                <a:latin typeface="Arial" panose="020B0604020202020204" pitchFamily="34" charset="0"/>
              </a:defRPr>
            </a:lvl7pPr>
            <a:lvl8pPr algn="l" rtl="0" eaLnBrk="0" fontAlgn="base" hangingPunct="0">
              <a:spcBef>
                <a:spcPct val="0"/>
              </a:spcBef>
              <a:spcAft>
                <a:spcPct val="0"/>
              </a:spcAft>
              <a:tabLst>
                <a:tab pos="4229100" algn="r"/>
              </a:tabLst>
              <a:defRPr>
                <a:solidFill>
                  <a:schemeClr val="tx1"/>
                </a:solidFill>
                <a:latin typeface="Arial" panose="020B0604020202020204" pitchFamily="34" charset="0"/>
              </a:defRPr>
            </a:lvl8pPr>
            <a:lvl9pPr algn="l" rtl="0" eaLnBrk="0" fontAlgn="base" hangingPunct="0">
              <a:spcBef>
                <a:spcPct val="0"/>
              </a:spcBef>
              <a:spcAft>
                <a:spcPct val="0"/>
              </a:spcAft>
              <a:tabLst>
                <a:tab pos="42291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600" b="0" i="1" u="none" strike="noStrike" cap="none" normalizeH="0" baseline="0" dirty="0">
                <a:ln>
                  <a:noFill/>
                </a:ln>
                <a:solidFill>
                  <a:schemeClr val="tx1"/>
                </a:solidFill>
                <a:effectLst/>
                <a:latin typeface="+mn-lt"/>
                <a:ea typeface="Times New Roman" panose="02020603050405020304" pitchFamily="18" charset="0"/>
              </a:rPr>
              <a:t>“</a:t>
            </a: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0" u="none" strike="noStrike" cap="none" normalizeH="0" baseline="0" dirty="0">
                <a:ln>
                  <a:noFill/>
                </a:ln>
                <a:solidFill>
                  <a:schemeClr val="tx1"/>
                </a:solidFill>
                <a:effectLst/>
                <a:latin typeface="+mn-lt"/>
                <a:ea typeface="Times New Roman" panose="02020603050405020304" pitchFamily="18" charset="0"/>
              </a:rPr>
              <a:t>, </a:t>
            </a: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0" u="none" strike="noStrike" cap="none" normalizeH="0" baseline="0" dirty="0">
                <a:ln>
                  <a:noFill/>
                </a:ln>
                <a:solidFill>
                  <a:schemeClr val="tx1"/>
                </a:solidFill>
                <a:effectLst/>
                <a:latin typeface="+mn-lt"/>
                <a:ea typeface="Times New Roman" panose="02020603050405020304" pitchFamily="18" charset="0"/>
              </a:rPr>
              <a:t>, </a:t>
            </a: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0" u="none" strike="noStrike" cap="none" normalizeH="0" baseline="0" dirty="0">
                <a:ln>
                  <a:noFill/>
                </a:ln>
                <a:solidFill>
                  <a:schemeClr val="tx1"/>
                </a:solidFill>
                <a:effectLst/>
                <a:latin typeface="+mn-lt"/>
                <a:ea typeface="Times New Roman" panose="02020603050405020304" pitchFamily="18" charset="0"/>
              </a:rPr>
              <a:t>, O my land, O land of the forefathers</a:t>
            </a:r>
            <a:endParaRPr kumimoji="0" lang="en-US" altLang="he-IL"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0" u="none" strike="noStrike" cap="none" normalizeH="0" baseline="0" dirty="0">
                <a:ln>
                  <a:noFill/>
                </a:ln>
                <a:solidFill>
                  <a:schemeClr val="tx1"/>
                </a:solidFill>
                <a:effectLst/>
                <a:latin typeface="+mn-lt"/>
                <a:ea typeface="Times New Roman" panose="02020603050405020304" pitchFamily="18" charset="0"/>
              </a:rPr>
              <a:t>, </a:t>
            </a: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0" u="none" strike="noStrike" cap="none" normalizeH="0" baseline="0" dirty="0">
                <a:ln>
                  <a:noFill/>
                </a:ln>
                <a:solidFill>
                  <a:schemeClr val="tx1"/>
                </a:solidFill>
                <a:effectLst/>
                <a:latin typeface="+mn-lt"/>
                <a:ea typeface="Times New Roman" panose="02020603050405020304" pitchFamily="18" charset="0"/>
              </a:rPr>
              <a:t>, </a:t>
            </a: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0" u="none" strike="noStrike" cap="none" normalizeH="0" baseline="0" dirty="0">
                <a:ln>
                  <a:noFill/>
                </a:ln>
                <a:solidFill>
                  <a:schemeClr val="tx1"/>
                </a:solidFill>
                <a:effectLst/>
                <a:latin typeface="+mn-lt"/>
                <a:ea typeface="Times New Roman" panose="02020603050405020304" pitchFamily="18" charset="0"/>
              </a:rPr>
              <a:t>, O my people, O people of eternity</a:t>
            </a:r>
            <a:endParaRPr kumimoji="0" lang="en-US" altLang="he-IL"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600" b="0" i="0" u="none" strike="noStrike" cap="none" normalizeH="0" baseline="0" dirty="0">
                <a:ln>
                  <a:noFill/>
                </a:ln>
                <a:solidFill>
                  <a:schemeClr val="tx1"/>
                </a:solidFill>
                <a:effectLst/>
                <a:latin typeface="+mn-lt"/>
                <a:ea typeface="Times New Roman" panose="02020603050405020304" pitchFamily="18" charset="0"/>
              </a:rPr>
              <a:t>With my determination, </a:t>
            </a:r>
            <a:r>
              <a:rPr kumimoji="0" lang="en-US" altLang="he-IL" sz="1600" b="1" i="0" u="none" strike="noStrike" cap="none" normalizeH="0" baseline="0" dirty="0">
                <a:ln>
                  <a:noFill/>
                </a:ln>
                <a:solidFill>
                  <a:schemeClr val="tx1"/>
                </a:solidFill>
                <a:effectLst/>
                <a:latin typeface="+mn-lt"/>
                <a:ea typeface="Times New Roman" panose="02020603050405020304" pitchFamily="18" charset="0"/>
              </a:rPr>
              <a:t>my fire and the volcano of my revenge [</a:t>
            </a:r>
            <a:r>
              <a:rPr kumimoji="0" lang="en-US" altLang="he-IL" sz="1600" b="1" i="1" u="none" strike="noStrike" cap="none" normalizeH="0" baseline="0" dirty="0" err="1">
                <a:ln>
                  <a:noFill/>
                </a:ln>
                <a:solidFill>
                  <a:schemeClr val="tx1"/>
                </a:solidFill>
                <a:effectLst/>
                <a:latin typeface="+mn-lt"/>
                <a:ea typeface="Times New Roman" panose="02020603050405020304" pitchFamily="18" charset="0"/>
              </a:rPr>
              <a:t>tha'r</a:t>
            </a:r>
            <a:r>
              <a:rPr kumimoji="0" lang="en-US" altLang="he-IL" sz="1600" b="1" i="0" u="none" strike="noStrike" cap="none" normalizeH="0" baseline="0" dirty="0">
                <a:ln>
                  <a:noFill/>
                </a:ln>
                <a:solidFill>
                  <a:schemeClr val="tx1"/>
                </a:solidFill>
                <a:effectLst/>
                <a:latin typeface="+mn-lt"/>
                <a:ea typeface="Times New Roman" panose="02020603050405020304" pitchFamily="18" charset="0"/>
              </a:rPr>
              <a:t>]</a:t>
            </a:r>
            <a:endParaRPr kumimoji="0" lang="en-US" altLang="he-IL" sz="1600" b="1"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600" b="0" i="0" u="none" strike="noStrike" cap="none" normalizeH="0" baseline="0" dirty="0">
                <a:ln>
                  <a:noFill/>
                </a:ln>
                <a:solidFill>
                  <a:schemeClr val="tx1"/>
                </a:solidFill>
                <a:effectLst/>
                <a:latin typeface="+mn-lt"/>
                <a:ea typeface="Times New Roman" panose="02020603050405020304" pitchFamily="18" charset="0"/>
              </a:rPr>
              <a:t>And my blood's yearning for my land and my home</a:t>
            </a:r>
            <a:endParaRPr kumimoji="0" lang="en-US" altLang="he-IL"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600" b="0" i="0" u="none" strike="noStrike" cap="none" normalizeH="0" baseline="0" dirty="0">
                <a:ln>
                  <a:noFill/>
                </a:ln>
                <a:solidFill>
                  <a:schemeClr val="tx1"/>
                </a:solidFill>
                <a:effectLst/>
                <a:latin typeface="+mn-lt"/>
                <a:ea typeface="Times New Roman" panose="02020603050405020304" pitchFamily="18" charset="0"/>
              </a:rPr>
              <a:t>I have climbed mountains and went into struggle</a:t>
            </a:r>
            <a:endParaRPr kumimoji="0" lang="en-US" altLang="he-IL"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600" b="0" i="0" u="none" strike="noStrike" cap="none" normalizeH="0" baseline="0" dirty="0">
                <a:ln>
                  <a:noFill/>
                </a:ln>
                <a:solidFill>
                  <a:schemeClr val="tx1"/>
                </a:solidFill>
                <a:effectLst/>
                <a:latin typeface="+mn-lt"/>
                <a:ea typeface="Times New Roman" panose="02020603050405020304" pitchFamily="18" charset="0"/>
              </a:rPr>
              <a:t>I defeated the impossible and shattered the shackles</a:t>
            </a:r>
            <a:endParaRPr kumimoji="0" lang="en-US" altLang="he-IL"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1" u="none" strike="noStrike" cap="none" normalizeH="0" baseline="0" dirty="0">
                <a:ln>
                  <a:noFill/>
                </a:ln>
                <a:solidFill>
                  <a:schemeClr val="tx1"/>
                </a:solidFill>
                <a:effectLst/>
                <a:latin typeface="+mn-lt"/>
                <a:ea typeface="Times New Roman" panose="02020603050405020304" pitchFamily="18" charset="0"/>
              </a:rPr>
              <a:t>, </a:t>
            </a: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1" u="none" strike="noStrike" cap="none" normalizeH="0" baseline="0" dirty="0">
                <a:ln>
                  <a:noFill/>
                </a:ln>
                <a:solidFill>
                  <a:schemeClr val="tx1"/>
                </a:solidFill>
                <a:effectLst/>
                <a:latin typeface="+mn-lt"/>
                <a:ea typeface="Times New Roman" panose="02020603050405020304" pitchFamily="18" charset="0"/>
              </a:rPr>
              <a:t>, </a:t>
            </a: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0" u="none" strike="noStrike" cap="none" normalizeH="0" baseline="0" dirty="0">
                <a:ln>
                  <a:noFill/>
                </a:ln>
                <a:solidFill>
                  <a:schemeClr val="tx1"/>
                </a:solidFill>
                <a:effectLst/>
                <a:latin typeface="+mn-lt"/>
                <a:ea typeface="Times New Roman" panose="02020603050405020304" pitchFamily="18" charset="0"/>
              </a:rPr>
              <a:t>, O my land, O land of the forefathers</a:t>
            </a:r>
            <a:endParaRPr kumimoji="0" lang="en-US" altLang="he-IL"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0" u="none" strike="noStrike" cap="none" normalizeH="0" baseline="0" dirty="0">
                <a:ln>
                  <a:noFill/>
                </a:ln>
                <a:solidFill>
                  <a:schemeClr val="tx1"/>
                </a:solidFill>
                <a:effectLst/>
                <a:latin typeface="+mn-lt"/>
                <a:ea typeface="Times New Roman" panose="02020603050405020304" pitchFamily="18" charset="0"/>
              </a:rPr>
              <a:t>, </a:t>
            </a: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0" u="none" strike="noStrike" cap="none" normalizeH="0" baseline="0" dirty="0">
                <a:ln>
                  <a:noFill/>
                </a:ln>
                <a:solidFill>
                  <a:schemeClr val="tx1"/>
                </a:solidFill>
                <a:effectLst/>
                <a:latin typeface="+mn-lt"/>
                <a:ea typeface="Times New Roman" panose="02020603050405020304" pitchFamily="18" charset="0"/>
              </a:rPr>
              <a:t>, </a:t>
            </a: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0" u="none" strike="noStrike" cap="none" normalizeH="0" baseline="0" dirty="0">
                <a:ln>
                  <a:noFill/>
                </a:ln>
                <a:solidFill>
                  <a:schemeClr val="tx1"/>
                </a:solidFill>
                <a:effectLst/>
                <a:latin typeface="+mn-lt"/>
                <a:ea typeface="Times New Roman" panose="02020603050405020304" pitchFamily="18" charset="0"/>
              </a:rPr>
              <a:t>, O my people, O people of eternity</a:t>
            </a:r>
            <a:endParaRPr kumimoji="0" lang="en-US" altLang="he-IL"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600" b="0" i="0" u="none" strike="noStrike" cap="none" normalizeH="0" baseline="0" dirty="0">
                <a:ln>
                  <a:noFill/>
                </a:ln>
                <a:solidFill>
                  <a:schemeClr val="tx1"/>
                </a:solidFill>
                <a:effectLst/>
                <a:latin typeface="+mn-lt"/>
                <a:ea typeface="Times New Roman" panose="02020603050405020304" pitchFamily="18" charset="0"/>
              </a:rPr>
              <a:t>In the winds' storm and </a:t>
            </a:r>
            <a:r>
              <a:rPr kumimoji="0" lang="en-US" altLang="he-IL" sz="1600" b="1" i="0" u="none" strike="noStrike" cap="none" normalizeH="0" baseline="0" dirty="0">
                <a:ln>
                  <a:noFill/>
                </a:ln>
                <a:solidFill>
                  <a:schemeClr val="tx1"/>
                </a:solidFill>
                <a:effectLst/>
                <a:latin typeface="+mn-lt"/>
                <a:ea typeface="Times New Roman" panose="02020603050405020304" pitchFamily="18" charset="0"/>
              </a:rPr>
              <a:t>the weapon's fire</a:t>
            </a:r>
            <a:endParaRPr kumimoji="0" lang="en-US" altLang="he-IL" sz="1600" b="1"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600" b="0" i="0" u="none" strike="noStrike" cap="none" normalizeH="0" baseline="0" dirty="0">
                <a:ln>
                  <a:noFill/>
                </a:ln>
                <a:solidFill>
                  <a:schemeClr val="tx1"/>
                </a:solidFill>
                <a:effectLst/>
                <a:latin typeface="+mn-lt"/>
                <a:ea typeface="Times New Roman" panose="02020603050405020304" pitchFamily="18" charset="0"/>
              </a:rPr>
              <a:t>And my people's determination to carry on the struggle</a:t>
            </a:r>
            <a:endParaRPr kumimoji="0" lang="en-US" altLang="he-IL"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600" b="0" i="0" u="none" strike="noStrike" cap="none" normalizeH="0" baseline="0" dirty="0">
                <a:ln>
                  <a:noFill/>
                </a:ln>
                <a:solidFill>
                  <a:schemeClr val="tx1"/>
                </a:solidFill>
                <a:effectLst/>
                <a:latin typeface="+mn-lt"/>
                <a:ea typeface="Times New Roman" panose="02020603050405020304" pitchFamily="18" charset="0"/>
              </a:rPr>
              <a:t>Palestine is my home and </a:t>
            </a:r>
            <a:r>
              <a:rPr kumimoji="0" lang="en-US" altLang="he-IL" sz="1600" b="1" i="0" u="none" strike="noStrike" cap="none" normalizeH="0" baseline="0" dirty="0">
                <a:ln>
                  <a:noFill/>
                </a:ln>
                <a:solidFill>
                  <a:schemeClr val="tx1"/>
                </a:solidFill>
                <a:effectLst/>
                <a:latin typeface="+mn-lt"/>
                <a:ea typeface="Times New Roman" panose="02020603050405020304" pitchFamily="18" charset="0"/>
              </a:rPr>
              <a:t>the road to my victory</a:t>
            </a:r>
            <a:endParaRPr kumimoji="0" lang="en-US" altLang="he-IL" sz="1600" b="1"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600" b="1" i="0" u="none" strike="noStrike" cap="none" normalizeH="0" baseline="0" dirty="0">
                <a:ln>
                  <a:noFill/>
                </a:ln>
                <a:solidFill>
                  <a:schemeClr val="tx1"/>
                </a:solidFill>
                <a:effectLst/>
                <a:latin typeface="+mn-lt"/>
                <a:ea typeface="Times New Roman" panose="02020603050405020304" pitchFamily="18" charset="0"/>
              </a:rPr>
              <a:t>Palestine is my revenge [</a:t>
            </a:r>
            <a:r>
              <a:rPr kumimoji="0" lang="en-US" altLang="he-IL" sz="1600" b="1" i="1" u="none" strike="noStrike" cap="none" normalizeH="0" baseline="0" dirty="0" err="1">
                <a:ln>
                  <a:noFill/>
                </a:ln>
                <a:solidFill>
                  <a:schemeClr val="tx1"/>
                </a:solidFill>
                <a:effectLst/>
                <a:latin typeface="+mn-lt"/>
                <a:ea typeface="Times New Roman" panose="02020603050405020304" pitchFamily="18" charset="0"/>
              </a:rPr>
              <a:t>tha'ri</a:t>
            </a:r>
            <a:r>
              <a:rPr kumimoji="0" lang="en-US" altLang="he-IL" sz="1600" b="1" i="0" u="none" strike="noStrike" cap="none" normalizeH="0" baseline="0" dirty="0">
                <a:ln>
                  <a:noFill/>
                </a:ln>
                <a:solidFill>
                  <a:schemeClr val="tx1"/>
                </a:solidFill>
                <a:effectLst/>
                <a:latin typeface="+mn-lt"/>
                <a:ea typeface="Times New Roman" panose="02020603050405020304" pitchFamily="18" charset="0"/>
              </a:rPr>
              <a:t>] </a:t>
            </a:r>
            <a:r>
              <a:rPr kumimoji="0" lang="en-US" altLang="he-IL" sz="1600" b="0" i="0" u="none" strike="noStrike" cap="none" normalizeH="0" baseline="0" dirty="0">
                <a:ln>
                  <a:noFill/>
                </a:ln>
                <a:solidFill>
                  <a:schemeClr val="tx1"/>
                </a:solidFill>
                <a:effectLst/>
                <a:latin typeface="+mn-lt"/>
                <a:ea typeface="Times New Roman" panose="02020603050405020304" pitchFamily="18" charset="0"/>
              </a:rPr>
              <a:t>and the land of steadfastness</a:t>
            </a:r>
            <a:endParaRPr kumimoji="0" lang="en-US" altLang="he-IL"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1" u="none" strike="noStrike" cap="none" normalizeH="0" baseline="0" dirty="0">
                <a:ln>
                  <a:noFill/>
                </a:ln>
                <a:solidFill>
                  <a:schemeClr val="tx1"/>
                </a:solidFill>
                <a:effectLst/>
                <a:latin typeface="+mn-lt"/>
                <a:ea typeface="Times New Roman" panose="02020603050405020304" pitchFamily="18" charset="0"/>
              </a:rPr>
              <a:t>, </a:t>
            </a: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1" u="none" strike="noStrike" cap="none" normalizeH="0" baseline="0" dirty="0">
                <a:ln>
                  <a:noFill/>
                </a:ln>
                <a:solidFill>
                  <a:schemeClr val="tx1"/>
                </a:solidFill>
                <a:effectLst/>
                <a:latin typeface="+mn-lt"/>
                <a:ea typeface="Times New Roman" panose="02020603050405020304" pitchFamily="18" charset="0"/>
              </a:rPr>
              <a:t>, </a:t>
            </a: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1" u="none" strike="noStrike" cap="none" normalizeH="0" baseline="0" dirty="0">
                <a:ln>
                  <a:noFill/>
                </a:ln>
                <a:solidFill>
                  <a:schemeClr val="tx1"/>
                </a:solidFill>
                <a:effectLst/>
                <a:latin typeface="+mn-lt"/>
                <a:ea typeface="Times New Roman" panose="02020603050405020304" pitchFamily="18" charset="0"/>
              </a:rPr>
              <a:t>,</a:t>
            </a:r>
            <a:r>
              <a:rPr kumimoji="0" lang="en-US" altLang="he-IL" sz="1600" b="0" i="0" u="none" strike="noStrike" cap="none" normalizeH="0" baseline="0" dirty="0">
                <a:ln>
                  <a:noFill/>
                </a:ln>
                <a:solidFill>
                  <a:schemeClr val="tx1"/>
                </a:solidFill>
                <a:effectLst/>
                <a:latin typeface="+mn-lt"/>
                <a:ea typeface="Times New Roman" panose="02020603050405020304" pitchFamily="18" charset="0"/>
              </a:rPr>
              <a:t> O my land, O land of the forefathers</a:t>
            </a:r>
            <a:endParaRPr kumimoji="0" lang="en-US" altLang="he-IL"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1" u="none" strike="noStrike" cap="none" normalizeH="0" baseline="0" dirty="0">
                <a:ln>
                  <a:noFill/>
                </a:ln>
                <a:solidFill>
                  <a:schemeClr val="tx1"/>
                </a:solidFill>
                <a:effectLst/>
                <a:latin typeface="+mn-lt"/>
                <a:ea typeface="Times New Roman" panose="02020603050405020304" pitchFamily="18" charset="0"/>
              </a:rPr>
              <a:t>, </a:t>
            </a: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1" u="none" strike="noStrike" cap="none" normalizeH="0" baseline="0" dirty="0">
                <a:ln>
                  <a:noFill/>
                </a:ln>
                <a:solidFill>
                  <a:schemeClr val="tx1"/>
                </a:solidFill>
                <a:effectLst/>
                <a:latin typeface="+mn-lt"/>
                <a:ea typeface="Times New Roman" panose="02020603050405020304" pitchFamily="18" charset="0"/>
              </a:rPr>
              <a:t>, </a:t>
            </a: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1" u="none" strike="noStrike" cap="none" normalizeH="0" baseline="0" dirty="0">
                <a:ln>
                  <a:noFill/>
                </a:ln>
                <a:solidFill>
                  <a:schemeClr val="tx1"/>
                </a:solidFill>
                <a:effectLst/>
                <a:latin typeface="+mn-lt"/>
                <a:ea typeface="Times New Roman" panose="02020603050405020304" pitchFamily="18" charset="0"/>
              </a:rPr>
              <a:t>,</a:t>
            </a:r>
            <a:r>
              <a:rPr kumimoji="0" lang="en-US" altLang="he-IL" sz="1600" b="0" i="0" u="none" strike="noStrike" cap="none" normalizeH="0" baseline="0" dirty="0">
                <a:ln>
                  <a:noFill/>
                </a:ln>
                <a:solidFill>
                  <a:schemeClr val="tx1"/>
                </a:solidFill>
                <a:effectLst/>
                <a:latin typeface="+mn-lt"/>
                <a:ea typeface="Times New Roman" panose="02020603050405020304" pitchFamily="18" charset="0"/>
              </a:rPr>
              <a:t> O my people, O people of eternity</a:t>
            </a:r>
            <a:endParaRPr kumimoji="0" lang="en-US" altLang="he-IL"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600" b="0" i="0" u="none" strike="noStrike" cap="none" normalizeH="0" baseline="0" dirty="0">
                <a:ln>
                  <a:noFill/>
                </a:ln>
                <a:solidFill>
                  <a:schemeClr val="tx1"/>
                </a:solidFill>
                <a:effectLst/>
                <a:latin typeface="+mn-lt"/>
                <a:ea typeface="Times New Roman" panose="02020603050405020304" pitchFamily="18" charset="0"/>
              </a:rPr>
              <a:t>By the oath under the flag's shadow </a:t>
            </a:r>
            <a:endParaRPr kumimoji="0" lang="en-US" altLang="he-IL"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600" b="0" i="0" u="none" strike="noStrike" cap="none" normalizeH="0" baseline="0" dirty="0">
                <a:ln>
                  <a:noFill/>
                </a:ln>
                <a:solidFill>
                  <a:schemeClr val="tx1"/>
                </a:solidFill>
                <a:effectLst/>
                <a:latin typeface="+mn-lt"/>
                <a:ea typeface="Times New Roman" panose="02020603050405020304" pitchFamily="18" charset="0"/>
              </a:rPr>
              <a:t>By my land and my people, and by </a:t>
            </a:r>
            <a:r>
              <a:rPr kumimoji="0" lang="en-US" altLang="he-IL" sz="1600" b="0" u="none" strike="noStrike" cap="none" normalizeH="0" baseline="0" dirty="0">
                <a:ln>
                  <a:noFill/>
                </a:ln>
                <a:solidFill>
                  <a:schemeClr val="tx1"/>
                </a:solidFill>
                <a:effectLst/>
                <a:latin typeface="+mn-lt"/>
                <a:ea typeface="Times New Roman" panose="02020603050405020304" pitchFamily="18" charset="0"/>
              </a:rPr>
              <a:t>the pain's fire</a:t>
            </a:r>
            <a:endParaRPr kumimoji="0" lang="en-US" altLang="he-IL" sz="1600" b="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600" b="0" u="none" strike="noStrike" cap="none" normalizeH="0" baseline="0" dirty="0">
                <a:ln>
                  <a:noFill/>
                </a:ln>
                <a:solidFill>
                  <a:schemeClr val="tx1"/>
                </a:solidFill>
                <a:effectLst/>
                <a:latin typeface="+mn-lt"/>
                <a:ea typeface="Times New Roman" panose="02020603050405020304" pitchFamily="18" charset="0"/>
              </a:rPr>
              <a:t>I shall live as a </a:t>
            </a: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1" u="none" strike="noStrike" cap="none" normalizeH="0" baseline="0" dirty="0">
                <a:ln>
                  <a:noFill/>
                </a:ln>
                <a:solidFill>
                  <a:schemeClr val="tx1"/>
                </a:solidFill>
                <a:effectLst/>
                <a:latin typeface="+mn-lt"/>
                <a:ea typeface="Times New Roman" panose="02020603050405020304" pitchFamily="18" charset="0"/>
              </a:rPr>
              <a:t> </a:t>
            </a:r>
            <a:r>
              <a:rPr kumimoji="0" lang="en-US" altLang="he-IL" sz="1600" b="0" u="none" strike="noStrike" cap="none" normalizeH="0" baseline="0" dirty="0">
                <a:ln>
                  <a:noFill/>
                </a:ln>
                <a:solidFill>
                  <a:schemeClr val="tx1"/>
                </a:solidFill>
                <a:effectLst/>
                <a:latin typeface="+mn-lt"/>
                <a:ea typeface="Times New Roman" panose="02020603050405020304" pitchFamily="18" charset="0"/>
              </a:rPr>
              <a:t>and I shall continue </a:t>
            </a:r>
            <a:r>
              <a:rPr kumimoji="0" lang="en-US" altLang="he-IL" sz="1600" b="0" i="1" u="none" strike="noStrike" cap="none" normalizeH="0" baseline="0" dirty="0">
                <a:ln>
                  <a:noFill/>
                </a:ln>
                <a:solidFill>
                  <a:schemeClr val="tx1"/>
                </a:solidFill>
                <a:effectLst/>
                <a:latin typeface="+mn-lt"/>
                <a:ea typeface="Times New Roman" panose="02020603050405020304" pitchFamily="18" charset="0"/>
              </a:rPr>
              <a:t>as a </a:t>
            </a: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1" u="none" strike="noStrike" cap="none" normalizeH="0" baseline="0" dirty="0">
                <a:ln>
                  <a:noFill/>
                </a:ln>
                <a:solidFill>
                  <a:schemeClr val="tx1"/>
                </a:solidFill>
                <a:effectLst/>
                <a:latin typeface="+mn-lt"/>
                <a:ea typeface="Times New Roman" panose="02020603050405020304" pitchFamily="18" charset="0"/>
              </a:rPr>
              <a:t> </a:t>
            </a:r>
            <a:endParaRPr kumimoji="0" lang="en-US" altLang="he-IL" sz="1600" b="0" i="1"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600" b="0" u="none" strike="noStrike" cap="none" normalizeH="0" baseline="0" dirty="0">
                <a:ln>
                  <a:noFill/>
                </a:ln>
                <a:solidFill>
                  <a:schemeClr val="tx1"/>
                </a:solidFill>
                <a:effectLst/>
                <a:latin typeface="+mn-lt"/>
                <a:ea typeface="Times New Roman" panose="02020603050405020304" pitchFamily="18" charset="0"/>
              </a:rPr>
              <a:t>And </a:t>
            </a:r>
            <a:r>
              <a:rPr kumimoji="0" lang="en-US" altLang="he-IL" sz="1600" b="1" u="none" strike="noStrike" cap="none" normalizeH="0" baseline="0" dirty="0">
                <a:ln>
                  <a:noFill/>
                </a:ln>
                <a:solidFill>
                  <a:schemeClr val="tx1"/>
                </a:solidFill>
                <a:effectLst/>
                <a:latin typeface="+mn-lt"/>
                <a:ea typeface="Times New Roman" panose="02020603050405020304" pitchFamily="18" charset="0"/>
              </a:rPr>
              <a:t>I shall die as a </a:t>
            </a:r>
            <a:r>
              <a:rPr kumimoji="0" lang="en-US" altLang="he-IL" sz="1600" b="1"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1" i="1" u="none" strike="noStrike" cap="none" normalizeH="0" baseline="0" dirty="0">
                <a:ln>
                  <a:noFill/>
                </a:ln>
                <a:solidFill>
                  <a:schemeClr val="tx1"/>
                </a:solidFill>
                <a:effectLst/>
                <a:latin typeface="+mn-lt"/>
                <a:ea typeface="Times New Roman" panose="02020603050405020304" pitchFamily="18" charset="0"/>
              </a:rPr>
              <a:t> </a:t>
            </a:r>
            <a:r>
              <a:rPr kumimoji="0" lang="en-US" altLang="he-IL" sz="1600" b="0" u="none" strike="noStrike" cap="none" normalizeH="0" baseline="0" dirty="0">
                <a:ln>
                  <a:noFill/>
                </a:ln>
                <a:solidFill>
                  <a:schemeClr val="tx1"/>
                </a:solidFill>
                <a:effectLst/>
                <a:latin typeface="+mn-lt"/>
                <a:ea typeface="Times New Roman" panose="02020603050405020304" pitchFamily="18" charset="0"/>
              </a:rPr>
              <a:t>until I return</a:t>
            </a:r>
            <a:endParaRPr kumimoji="0" lang="en-US" altLang="he-IL" sz="1600" b="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1" u="none" strike="noStrike" cap="none" normalizeH="0" baseline="0" dirty="0">
                <a:ln>
                  <a:noFill/>
                </a:ln>
                <a:solidFill>
                  <a:schemeClr val="tx1"/>
                </a:solidFill>
                <a:effectLst/>
                <a:latin typeface="+mn-lt"/>
                <a:ea typeface="Times New Roman" panose="02020603050405020304" pitchFamily="18" charset="0"/>
              </a:rPr>
              <a:t>, </a:t>
            </a: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1" u="none" strike="noStrike" cap="none" normalizeH="0" baseline="0" dirty="0">
                <a:ln>
                  <a:noFill/>
                </a:ln>
                <a:solidFill>
                  <a:schemeClr val="tx1"/>
                </a:solidFill>
                <a:effectLst/>
                <a:latin typeface="+mn-lt"/>
                <a:ea typeface="Times New Roman" panose="02020603050405020304" pitchFamily="18" charset="0"/>
              </a:rPr>
              <a:t>, </a:t>
            </a: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u="none" strike="noStrike" cap="none" normalizeH="0" baseline="0" dirty="0">
                <a:ln>
                  <a:noFill/>
                </a:ln>
                <a:solidFill>
                  <a:schemeClr val="tx1"/>
                </a:solidFill>
                <a:effectLst/>
                <a:latin typeface="+mn-lt"/>
                <a:ea typeface="Times New Roman" panose="02020603050405020304" pitchFamily="18" charset="0"/>
              </a:rPr>
              <a:t>,</a:t>
            </a:r>
            <a:r>
              <a:rPr kumimoji="0" lang="en-US" altLang="he-IL" sz="1600" b="0" i="1" u="none" strike="noStrike" cap="none" normalizeH="0" baseline="0" dirty="0">
                <a:ln>
                  <a:noFill/>
                </a:ln>
                <a:solidFill>
                  <a:schemeClr val="tx1"/>
                </a:solidFill>
                <a:effectLst/>
                <a:latin typeface="+mn-lt"/>
                <a:ea typeface="Times New Roman" panose="02020603050405020304" pitchFamily="18" charset="0"/>
              </a:rPr>
              <a:t> </a:t>
            </a:r>
            <a:r>
              <a:rPr kumimoji="0" lang="en-US" altLang="he-IL" sz="1600" b="0" u="none" strike="noStrike" cap="none" normalizeH="0" baseline="0" dirty="0">
                <a:ln>
                  <a:noFill/>
                </a:ln>
                <a:solidFill>
                  <a:schemeClr val="tx1"/>
                </a:solidFill>
                <a:effectLst/>
                <a:latin typeface="+mn-lt"/>
                <a:ea typeface="Times New Roman" panose="02020603050405020304" pitchFamily="18" charset="0"/>
              </a:rPr>
              <a:t>O my land, O land of the forefathers</a:t>
            </a:r>
            <a:endParaRPr kumimoji="0" lang="en-US" altLang="he-IL" sz="1600" b="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229100" algn="r"/>
              </a:tabLst>
            </a:pP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1" u="none" strike="noStrike" cap="none" normalizeH="0" baseline="0" dirty="0">
                <a:ln>
                  <a:noFill/>
                </a:ln>
                <a:solidFill>
                  <a:schemeClr val="tx1"/>
                </a:solidFill>
                <a:effectLst/>
                <a:latin typeface="+mn-lt"/>
                <a:ea typeface="Times New Roman" panose="02020603050405020304" pitchFamily="18" charset="0"/>
              </a:rPr>
              <a:t>, </a:t>
            </a: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1" u="none" strike="noStrike" cap="none" normalizeH="0" baseline="0" dirty="0">
                <a:ln>
                  <a:noFill/>
                </a:ln>
                <a:solidFill>
                  <a:schemeClr val="tx1"/>
                </a:solidFill>
                <a:effectLst/>
                <a:latin typeface="+mn-lt"/>
                <a:ea typeface="Times New Roman" panose="02020603050405020304" pitchFamily="18" charset="0"/>
              </a:rPr>
              <a:t>, </a:t>
            </a:r>
            <a:r>
              <a:rPr kumimoji="0" lang="en-US" altLang="he-IL" sz="1600" b="0" i="1" u="none" strike="noStrike" cap="none" normalizeH="0" baseline="0" dirty="0" err="1">
                <a:ln>
                  <a:noFill/>
                </a:ln>
                <a:solidFill>
                  <a:schemeClr val="tx1"/>
                </a:solidFill>
                <a:effectLst/>
                <a:latin typeface="+mn-lt"/>
                <a:ea typeface="Times New Roman" panose="02020603050405020304" pitchFamily="18" charset="0"/>
              </a:rPr>
              <a:t>fidai</a:t>
            </a:r>
            <a:r>
              <a:rPr kumimoji="0" lang="en-US" altLang="he-IL" sz="1600" b="0" i="1" u="none" strike="noStrike" cap="none" normalizeH="0" baseline="0" dirty="0">
                <a:ln>
                  <a:noFill/>
                </a:ln>
                <a:solidFill>
                  <a:schemeClr val="tx1"/>
                </a:solidFill>
                <a:effectLst/>
                <a:latin typeface="+mn-lt"/>
                <a:ea typeface="Times New Roman" panose="02020603050405020304" pitchFamily="18" charset="0"/>
              </a:rPr>
              <a:t>, </a:t>
            </a:r>
            <a:r>
              <a:rPr kumimoji="0" lang="en-US" altLang="he-IL" sz="1600" b="0" u="none" strike="noStrike" cap="none" normalizeH="0" baseline="0" dirty="0">
                <a:ln>
                  <a:noFill/>
                </a:ln>
                <a:solidFill>
                  <a:schemeClr val="tx1"/>
                </a:solidFill>
                <a:effectLst/>
                <a:latin typeface="+mn-lt"/>
                <a:ea typeface="Times New Roman" panose="02020603050405020304" pitchFamily="18" charset="0"/>
              </a:rPr>
              <a:t>O my people, O people of eternity“</a:t>
            </a:r>
          </a:p>
          <a:p>
            <a:pPr lvl="0"/>
            <a:endParaRPr lang="en-US" sz="1600" i="1" dirty="0">
              <a:latin typeface="+mn-lt"/>
            </a:endParaRPr>
          </a:p>
          <a:p>
            <a:pPr lvl="0"/>
            <a:r>
              <a:rPr lang="en-US" sz="1600" i="1" dirty="0">
                <a:latin typeface="+mn-lt"/>
              </a:rPr>
              <a:t>(National and Social Upbringing, Grade </a:t>
            </a:r>
            <a:r>
              <a:rPr lang="en-US" sz="1600" dirty="0">
                <a:latin typeface="+mn-lt"/>
              </a:rPr>
              <a:t>3, Part 1 (2019) pp. 16-17. </a:t>
            </a:r>
            <a:r>
              <a:rPr lang="en-US" sz="1600" b="1" dirty="0">
                <a:latin typeface="+mn-lt"/>
              </a:rPr>
              <a:t>Emphases added</a:t>
            </a:r>
            <a:r>
              <a:rPr lang="en-US" sz="1600" dirty="0">
                <a:latin typeface="+mn-lt"/>
              </a:rPr>
              <a:t>)</a:t>
            </a:r>
            <a:br>
              <a:rPr lang="en-US" sz="1600" dirty="0">
                <a:latin typeface="+mn-lt"/>
              </a:rPr>
            </a:br>
            <a:endParaRPr kumimoji="0" lang="en-US" altLang="he-IL" sz="16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69192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A48723-3627-4B5A-BCB1-D87CE43246BF}"/>
              </a:ext>
            </a:extLst>
          </p:cNvPr>
          <p:cNvSpPr>
            <a:spLocks noGrp="1"/>
          </p:cNvSpPr>
          <p:nvPr>
            <p:ph type="title"/>
          </p:nvPr>
        </p:nvSpPr>
        <p:spPr/>
        <p:txBody>
          <a:bodyPr>
            <a:normAutofit/>
          </a:bodyPr>
          <a:lstStyle/>
          <a:p>
            <a:pPr algn="l" rtl="0"/>
            <a:r>
              <a:rPr lang="en-US" sz="2000" dirty="0">
                <a:latin typeface="+mn-lt"/>
              </a:rPr>
              <a:t>(</a:t>
            </a:r>
            <a:r>
              <a:rPr lang="en-US" sz="2000" i="1" dirty="0">
                <a:latin typeface="+mn-lt"/>
              </a:rPr>
              <a:t>Our Beautiful Language</a:t>
            </a:r>
            <a:r>
              <a:rPr lang="en-US" sz="2000" dirty="0">
                <a:latin typeface="+mn-lt"/>
              </a:rPr>
              <a:t>, Grade 1, Part 2 (2019) p. 83)</a:t>
            </a:r>
            <a:br>
              <a:rPr lang="en-US" sz="2000" dirty="0"/>
            </a:br>
            <a:endParaRPr lang="he-IL" sz="2000" dirty="0"/>
          </a:p>
        </p:txBody>
      </p:sp>
      <p:pic>
        <p:nvPicPr>
          <p:cNvPr id="4" name="מציין מיקום תוכן 3" descr="שפה אב 81">
            <a:extLst>
              <a:ext uri="{FF2B5EF4-FFF2-40B4-BE49-F238E27FC236}">
                <a16:creationId xmlns:a16="http://schemas.microsoft.com/office/drawing/2014/main" id="{8DAFF698-EAE2-48C4-929C-4E9DC70B51A7}"/>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86184" y="1825625"/>
            <a:ext cx="5019632" cy="4351338"/>
          </a:xfrm>
          <a:prstGeom prst="rect">
            <a:avLst/>
          </a:prstGeom>
          <a:noFill/>
          <a:ln>
            <a:noFill/>
          </a:ln>
        </p:spPr>
      </p:pic>
    </p:spTree>
    <p:extLst>
      <p:ext uri="{BB962C8B-B14F-4D97-AF65-F5344CB8AC3E}">
        <p14:creationId xmlns:p14="http://schemas.microsoft.com/office/powerpoint/2010/main" val="22938052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D7F78C-11F3-4E4B-AFE6-AE62E8D460D2}"/>
              </a:ext>
            </a:extLst>
          </p:cNvPr>
          <p:cNvSpPr>
            <a:spLocks noGrp="1"/>
          </p:cNvSpPr>
          <p:nvPr>
            <p:ph type="title"/>
          </p:nvPr>
        </p:nvSpPr>
        <p:spPr>
          <a:xfrm>
            <a:off x="962890" y="360362"/>
            <a:ext cx="6568210" cy="6137275"/>
          </a:xfrm>
        </p:spPr>
        <p:txBody>
          <a:bodyPr>
            <a:normAutofit/>
          </a:bodyPr>
          <a:lstStyle/>
          <a:p>
            <a:pPr algn="l" rtl="0"/>
            <a:r>
              <a:rPr lang="en-US" sz="2000" dirty="0">
                <a:latin typeface="+mn-lt"/>
              </a:rPr>
              <a:t>“Let us sing:</a:t>
            </a:r>
            <a:br>
              <a:rPr lang="en-US" sz="2000" dirty="0">
                <a:latin typeface="+mn-lt"/>
              </a:rPr>
            </a:br>
            <a:br>
              <a:rPr lang="en-US" sz="2000" dirty="0">
                <a:latin typeface="+mn-lt"/>
              </a:rPr>
            </a:br>
            <a:r>
              <a:rPr lang="en-US" sz="2400" dirty="0">
                <a:latin typeface="+mn-lt"/>
              </a:rPr>
              <a:t>Children of Palestine</a:t>
            </a:r>
            <a:br>
              <a:rPr lang="en-US" sz="2000" dirty="0">
                <a:latin typeface="+mn-lt"/>
              </a:rPr>
            </a:br>
            <a:r>
              <a:rPr lang="en-US" altLang="he-IL" sz="2000" dirty="0">
                <a:latin typeface="+mn-lt"/>
              </a:rPr>
              <a:t>I am a lion cub; I am a flower; </a:t>
            </a:r>
            <a:br>
              <a:rPr lang="en-US" altLang="he-IL" sz="2000" dirty="0">
                <a:latin typeface="+mn-lt"/>
              </a:rPr>
            </a:br>
            <a:r>
              <a:rPr lang="en-US" altLang="he-IL" sz="2000" dirty="0">
                <a:latin typeface="+mn-lt"/>
              </a:rPr>
              <a:t>We gave the soul to the Revolution</a:t>
            </a:r>
            <a:br>
              <a:rPr lang="en-US" altLang="he-IL" sz="2000" dirty="0">
                <a:latin typeface="+mn-lt"/>
              </a:rPr>
            </a:br>
            <a:r>
              <a:rPr lang="en-US" altLang="he-IL" sz="2000" dirty="0">
                <a:latin typeface="+mn-lt"/>
              </a:rPr>
              <a:t>Our forefathers built houses </a:t>
            </a:r>
            <a:br>
              <a:rPr lang="en-US" altLang="he-IL" sz="2000" dirty="0">
                <a:latin typeface="+mn-lt"/>
              </a:rPr>
            </a:br>
            <a:r>
              <a:rPr lang="en-US" altLang="he-IL" sz="2000" dirty="0">
                <a:latin typeface="+mn-lt"/>
              </a:rPr>
              <a:t>For us in our free land [in the past]. </a:t>
            </a:r>
            <a:br>
              <a:rPr lang="en-US" altLang="he-IL" sz="2000" dirty="0">
                <a:latin typeface="+mn-lt"/>
              </a:rPr>
            </a:br>
            <a:r>
              <a:rPr lang="en-US" altLang="he-IL" sz="2000" dirty="0">
                <a:latin typeface="+mn-lt"/>
              </a:rPr>
              <a:t>I am a lion cub; I am a flower; </a:t>
            </a:r>
            <a:br>
              <a:rPr lang="en-US" altLang="he-IL" sz="2000" dirty="0">
                <a:latin typeface="+mn-lt"/>
              </a:rPr>
            </a:br>
            <a:r>
              <a:rPr lang="en-US" altLang="he-IL" sz="2000" dirty="0">
                <a:latin typeface="+mn-lt"/>
              </a:rPr>
              <a:t>We carried the Revolution's ember</a:t>
            </a:r>
            <a:br>
              <a:rPr lang="en-US" altLang="he-IL" sz="4800" dirty="0">
                <a:latin typeface="+mn-lt"/>
              </a:rPr>
            </a:br>
            <a:r>
              <a:rPr lang="en-US" altLang="he-IL" sz="2000" dirty="0">
                <a:latin typeface="+mn-lt"/>
              </a:rPr>
              <a:t>To Haifa, to Jaffa, </a:t>
            </a:r>
            <a:br>
              <a:rPr lang="en-US" altLang="he-IL" sz="2000" dirty="0">
                <a:latin typeface="+mn-lt"/>
              </a:rPr>
            </a:br>
            <a:r>
              <a:rPr lang="en-US" altLang="he-IL" sz="2000" dirty="0">
                <a:latin typeface="+mn-lt"/>
              </a:rPr>
              <a:t>To Al-Aqsa, to the [Dome of the] Rock”</a:t>
            </a:r>
            <a:br>
              <a:rPr lang="en-US" altLang="he-IL" sz="2000" dirty="0">
                <a:latin typeface="+mn-lt"/>
              </a:rPr>
            </a:br>
            <a:r>
              <a:rPr lang="en-US" altLang="he-IL" sz="2000" dirty="0">
                <a:latin typeface="+mn-lt"/>
              </a:rPr>
              <a:t> </a:t>
            </a:r>
            <a:br>
              <a:rPr lang="en-US" altLang="he-IL" sz="2000" dirty="0">
                <a:latin typeface="+mn-lt"/>
              </a:rPr>
            </a:br>
            <a:r>
              <a:rPr lang="en-US" altLang="he-IL" sz="2000" dirty="0">
                <a:latin typeface="+mn-lt"/>
              </a:rPr>
              <a:t>(</a:t>
            </a:r>
            <a:r>
              <a:rPr lang="en-US" altLang="he-IL" sz="2000" i="1" dirty="0">
                <a:latin typeface="+mn-lt"/>
              </a:rPr>
              <a:t>Our Beautiful Language</a:t>
            </a:r>
            <a:r>
              <a:rPr lang="en-US" altLang="he-IL" sz="2000" dirty="0">
                <a:latin typeface="+mn-lt"/>
              </a:rPr>
              <a:t>, Grade 2, Part 1 (2019) p. 44)</a:t>
            </a:r>
            <a:br>
              <a:rPr lang="en-US" altLang="he-IL" sz="2000" dirty="0">
                <a:latin typeface="+mn-lt"/>
              </a:rPr>
            </a:br>
            <a:br>
              <a:rPr lang="en-US" altLang="he-IL" sz="2000" dirty="0"/>
            </a:br>
            <a:r>
              <a:rPr lang="en-US" altLang="he-IL" sz="1800" dirty="0">
                <a:latin typeface="+mn-lt"/>
              </a:rPr>
              <a:t>(Lion cub: Male member of Al-Fatah’s youth movement</a:t>
            </a:r>
            <a:br>
              <a:rPr lang="en-US" altLang="he-IL" sz="1800" dirty="0">
                <a:latin typeface="+mn-lt"/>
              </a:rPr>
            </a:br>
            <a:r>
              <a:rPr lang="en-US" altLang="he-IL" sz="1800" dirty="0">
                <a:latin typeface="+mn-lt"/>
              </a:rPr>
              <a:t>Flower: Female member of that movement</a:t>
            </a:r>
            <a:br>
              <a:rPr lang="en-US" altLang="he-IL" sz="1800" dirty="0">
                <a:latin typeface="+mn-lt"/>
              </a:rPr>
            </a:br>
            <a:r>
              <a:rPr lang="en-US" altLang="he-IL" sz="1800" dirty="0">
                <a:latin typeface="+mn-lt"/>
              </a:rPr>
              <a:t>Revolution: Al-Fatah’s terrorist activity that began in January 1965)</a:t>
            </a:r>
            <a:br>
              <a:rPr lang="en-US" altLang="he-IL" sz="1800" dirty="0">
                <a:latin typeface="+mn-lt"/>
              </a:rPr>
            </a:br>
            <a:r>
              <a:rPr lang="en-US" altLang="he-IL" sz="2000" dirty="0"/>
              <a:t> </a:t>
            </a:r>
            <a:br>
              <a:rPr lang="he-IL" sz="2400" dirty="0"/>
            </a:br>
            <a:endParaRPr lang="he-IL" sz="2000" dirty="0"/>
          </a:p>
        </p:txBody>
      </p:sp>
      <p:pic>
        <p:nvPicPr>
          <p:cNvPr id="4" name="מציין מיקום תוכן 3" descr="שפה בא 42">
            <a:extLst>
              <a:ext uri="{FF2B5EF4-FFF2-40B4-BE49-F238E27FC236}">
                <a16:creationId xmlns:a16="http://schemas.microsoft.com/office/drawing/2014/main" id="{4C35F5C9-418E-47C9-B801-30B93E58594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95508" y="811211"/>
            <a:ext cx="4044092" cy="5235575"/>
          </a:xfrm>
          <a:prstGeom prst="rect">
            <a:avLst/>
          </a:prstGeom>
          <a:noFill/>
          <a:ln>
            <a:noFill/>
          </a:ln>
        </p:spPr>
      </p:pic>
    </p:spTree>
    <p:extLst>
      <p:ext uri="{BB962C8B-B14F-4D97-AF65-F5344CB8AC3E}">
        <p14:creationId xmlns:p14="http://schemas.microsoft.com/office/powerpoint/2010/main" val="2442809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4A3ED8F-340F-4AA3-A5E4-3C37542AB9A7}"/>
              </a:ext>
            </a:extLst>
          </p:cNvPr>
          <p:cNvSpPr>
            <a:spLocks noGrp="1"/>
          </p:cNvSpPr>
          <p:nvPr>
            <p:ph type="title"/>
          </p:nvPr>
        </p:nvSpPr>
        <p:spPr>
          <a:xfrm>
            <a:off x="965200" y="365125"/>
            <a:ext cx="10388600" cy="1882775"/>
          </a:xfrm>
        </p:spPr>
        <p:txBody>
          <a:bodyPr>
            <a:normAutofit fontScale="90000"/>
          </a:bodyPr>
          <a:lstStyle/>
          <a:p>
            <a:pPr algn="l" rtl="0"/>
            <a:br>
              <a:rPr lang="he-IL" sz="2000" dirty="0"/>
            </a:br>
            <a:br>
              <a:rPr lang="he-IL" sz="2000" dirty="0"/>
            </a:br>
            <a:r>
              <a:rPr lang="en-US" sz="2000" dirty="0">
                <a:latin typeface="+mn-lt"/>
              </a:rPr>
              <a:t>“It would be appropriate for Jaffa to return to our bosom.”</a:t>
            </a:r>
            <a:br>
              <a:rPr lang="en-US" sz="2000" dirty="0">
                <a:latin typeface="+mn-lt"/>
              </a:rPr>
            </a:br>
            <a:br>
              <a:rPr lang="en-US" sz="2000" dirty="0">
                <a:latin typeface="+mn-lt"/>
              </a:rPr>
            </a:br>
            <a:r>
              <a:rPr lang="en-US" sz="2000" dirty="0">
                <a:latin typeface="+mn-lt"/>
              </a:rPr>
              <a:t>(</a:t>
            </a:r>
            <a:r>
              <a:rPr lang="en-US" sz="2000" i="1" dirty="0">
                <a:latin typeface="+mn-lt"/>
              </a:rPr>
              <a:t>Arabic Language</a:t>
            </a:r>
            <a:r>
              <a:rPr lang="en-US" sz="2000" dirty="0">
                <a:latin typeface="+mn-lt"/>
              </a:rPr>
              <a:t>, Grade 8, Part 2 (2019) p. 102)</a:t>
            </a:r>
            <a:br>
              <a:rPr lang="en-US" sz="2200" dirty="0"/>
            </a:br>
            <a:br>
              <a:rPr lang="en-US" sz="2200" dirty="0"/>
            </a:br>
            <a:endParaRPr lang="he-IL" sz="2200" dirty="0"/>
          </a:p>
        </p:txBody>
      </p:sp>
      <p:pic>
        <p:nvPicPr>
          <p:cNvPr id="4" name="מציין מיקום תוכן 3" descr="שפה ח2 101 יפו">
            <a:extLst>
              <a:ext uri="{FF2B5EF4-FFF2-40B4-BE49-F238E27FC236}">
                <a16:creationId xmlns:a16="http://schemas.microsoft.com/office/drawing/2014/main" id="{367B0CCE-9898-4908-8827-11EB7AF5365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8200" y="4127500"/>
            <a:ext cx="3429000" cy="663575"/>
          </a:xfrm>
          <a:prstGeom prst="rect">
            <a:avLst/>
          </a:prstGeom>
          <a:noFill/>
          <a:ln>
            <a:noFill/>
          </a:ln>
        </p:spPr>
      </p:pic>
    </p:spTree>
    <p:extLst>
      <p:ext uri="{BB962C8B-B14F-4D97-AF65-F5344CB8AC3E}">
        <p14:creationId xmlns:p14="http://schemas.microsoft.com/office/powerpoint/2010/main" val="236179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5224C35-E483-40FD-A312-502593BE1441}"/>
              </a:ext>
            </a:extLst>
          </p:cNvPr>
          <p:cNvSpPr>
            <a:spLocks noGrp="1"/>
          </p:cNvSpPr>
          <p:nvPr>
            <p:ph type="title"/>
          </p:nvPr>
        </p:nvSpPr>
        <p:spPr>
          <a:xfrm>
            <a:off x="838200" y="365125"/>
            <a:ext cx="10515600" cy="2238375"/>
          </a:xfrm>
        </p:spPr>
        <p:txBody>
          <a:bodyPr>
            <a:normAutofit/>
          </a:bodyPr>
          <a:lstStyle/>
          <a:p>
            <a:pPr algn="ctr" rtl="0"/>
            <a:r>
              <a:rPr lang="en-US" sz="2000" dirty="0">
                <a:latin typeface="+mn-lt"/>
              </a:rPr>
              <a:t>“Free Palestine”</a:t>
            </a:r>
            <a:br>
              <a:rPr lang="en-US" sz="2000" dirty="0">
                <a:latin typeface="+mn-lt"/>
              </a:rPr>
            </a:br>
            <a:br>
              <a:rPr lang="en-US" sz="2000" dirty="0">
                <a:latin typeface="+mn-lt"/>
              </a:rPr>
            </a:br>
            <a:r>
              <a:rPr lang="en-US" sz="2000" dirty="0">
                <a:latin typeface="+mn-lt"/>
              </a:rPr>
              <a:t>(</a:t>
            </a:r>
            <a:r>
              <a:rPr lang="en-US" sz="2000" i="1" dirty="0">
                <a:latin typeface="+mn-lt"/>
              </a:rPr>
              <a:t>Sciences and Life</a:t>
            </a:r>
            <a:r>
              <a:rPr lang="en-US" sz="2000" dirty="0">
                <a:latin typeface="+mn-lt"/>
              </a:rPr>
              <a:t>, Grade 3, Part 1 (2019) p. 65)</a:t>
            </a:r>
            <a:endParaRPr lang="en-US" sz="2000" dirty="0"/>
          </a:p>
        </p:txBody>
      </p:sp>
      <p:pic>
        <p:nvPicPr>
          <p:cNvPr id="4" name="מציין מיקום תוכן 3" descr="מדע גא 65">
            <a:extLst>
              <a:ext uri="{FF2B5EF4-FFF2-40B4-BE49-F238E27FC236}">
                <a16:creationId xmlns:a16="http://schemas.microsoft.com/office/drawing/2014/main" id="{67C408E2-E081-45F6-99A8-E604F3B1FA8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54500" y="3154363"/>
            <a:ext cx="3467100" cy="3063875"/>
          </a:xfrm>
          <a:prstGeom prst="rect">
            <a:avLst/>
          </a:prstGeom>
          <a:noFill/>
          <a:ln>
            <a:noFill/>
          </a:ln>
        </p:spPr>
      </p:pic>
    </p:spTree>
    <p:extLst>
      <p:ext uri="{BB962C8B-B14F-4D97-AF65-F5344CB8AC3E}">
        <p14:creationId xmlns:p14="http://schemas.microsoft.com/office/powerpoint/2010/main" val="3688003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C023776-4DC2-4DEC-BE77-4AF8FC61BD51}"/>
              </a:ext>
            </a:extLst>
          </p:cNvPr>
          <p:cNvSpPr>
            <a:spLocks noGrp="1"/>
          </p:cNvSpPr>
          <p:nvPr>
            <p:ph type="title"/>
          </p:nvPr>
        </p:nvSpPr>
        <p:spPr>
          <a:xfrm>
            <a:off x="838200" y="365125"/>
            <a:ext cx="10515600" cy="2846388"/>
          </a:xfrm>
        </p:spPr>
        <p:txBody>
          <a:bodyPr>
            <a:normAutofit/>
          </a:bodyPr>
          <a:lstStyle/>
          <a:p>
            <a:pPr algn="l" rtl="0"/>
            <a:r>
              <a:rPr lang="en-US" sz="2000" dirty="0">
                <a:latin typeface="+mn-lt"/>
              </a:rPr>
              <a:t>“…The Zionist entity, which was established on the land of Arab Palestine as a barrier preventing the unification of the grate Arab homeland’s two parts, and which aspires to spreading the seeds of civil strife in all Arab and Muslim societies in order to prevent the formation of Arab unity among the sons of the Arab nation that would work for the support of the Palestinian people’s resistance for achieving its </a:t>
            </a:r>
            <a:r>
              <a:rPr lang="en-US" sz="2000" b="1" dirty="0">
                <a:latin typeface="+mn-lt"/>
              </a:rPr>
              <a:t>Independence and for uprooting this artificial and foreign entity from the Arab region…</a:t>
            </a:r>
            <a:r>
              <a:rPr lang="en-US" sz="2000" dirty="0">
                <a:latin typeface="+mn-lt"/>
              </a:rPr>
              <a:t>”</a:t>
            </a:r>
            <a:br>
              <a:rPr lang="en-US" sz="2000" dirty="0">
                <a:latin typeface="+mn-lt"/>
              </a:rPr>
            </a:br>
            <a:br>
              <a:rPr lang="en-US" sz="2000" dirty="0">
                <a:latin typeface="+mn-lt"/>
              </a:rPr>
            </a:br>
            <a:r>
              <a:rPr lang="en-US" sz="2000" dirty="0">
                <a:latin typeface="+mn-lt"/>
              </a:rPr>
              <a:t>(</a:t>
            </a:r>
            <a:r>
              <a:rPr lang="en-US" sz="2000" i="1" dirty="0">
                <a:latin typeface="+mn-lt"/>
              </a:rPr>
              <a:t>History Studies</a:t>
            </a:r>
            <a:r>
              <a:rPr lang="en-US" sz="2000" dirty="0">
                <a:latin typeface="+mn-lt"/>
              </a:rPr>
              <a:t>, Grade 12, Draft (No date [2018] p. 145. The </a:t>
            </a:r>
            <a:r>
              <a:rPr lang="en-US" sz="2000" b="1" dirty="0">
                <a:latin typeface="+mn-lt"/>
              </a:rPr>
              <a:t>emphasized part </a:t>
            </a:r>
            <a:r>
              <a:rPr lang="en-US" sz="2000" dirty="0">
                <a:latin typeface="+mn-lt"/>
              </a:rPr>
              <a:t>has been deleted and replaced by the word “goals”.)</a:t>
            </a:r>
            <a:r>
              <a:rPr lang="he-IL" sz="2000" dirty="0"/>
              <a:t> </a:t>
            </a:r>
          </a:p>
        </p:txBody>
      </p:sp>
      <p:pic>
        <p:nvPicPr>
          <p:cNvPr id="5" name="מציין מיקום תוכן 4">
            <a:extLst>
              <a:ext uri="{FF2B5EF4-FFF2-40B4-BE49-F238E27FC236}">
                <a16:creationId xmlns:a16="http://schemas.microsoft.com/office/drawing/2014/main" id="{F6E67EA9-5728-4B40-8DAD-E7452E2613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4488" y="3646489"/>
            <a:ext cx="9204812" cy="2651996"/>
          </a:xfrm>
        </p:spPr>
      </p:pic>
    </p:spTree>
    <p:extLst>
      <p:ext uri="{BB962C8B-B14F-4D97-AF65-F5344CB8AC3E}">
        <p14:creationId xmlns:p14="http://schemas.microsoft.com/office/powerpoint/2010/main" val="42252918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0C9CC5F-E348-42E6-B0DE-29381ECC8A1C}"/>
              </a:ext>
            </a:extLst>
          </p:cNvPr>
          <p:cNvSpPr>
            <a:spLocks noGrp="1"/>
          </p:cNvSpPr>
          <p:nvPr>
            <p:ph type="title"/>
          </p:nvPr>
        </p:nvSpPr>
        <p:spPr>
          <a:xfrm>
            <a:off x="838200" y="365125"/>
            <a:ext cx="10515600" cy="2378075"/>
          </a:xfrm>
        </p:spPr>
        <p:txBody>
          <a:bodyPr>
            <a:normAutofit/>
          </a:bodyPr>
          <a:lstStyle/>
          <a:p>
            <a:pPr algn="l" rtl="0"/>
            <a:r>
              <a:rPr lang="en-US" sz="2000" dirty="0">
                <a:latin typeface="+mn-lt"/>
              </a:rPr>
              <a:t>“Poster: I am a Muslim; I sacrifice for the sake of the liberation of Al-Aqsa Mosque.”</a:t>
            </a:r>
            <a:br>
              <a:rPr lang="en-US" sz="2000" dirty="0">
                <a:latin typeface="+mn-lt"/>
              </a:rPr>
            </a:br>
            <a:br>
              <a:rPr lang="en-US" sz="2000" dirty="0">
                <a:latin typeface="+mn-lt"/>
              </a:rPr>
            </a:br>
            <a:r>
              <a:rPr lang="en-US" sz="2000" dirty="0">
                <a:latin typeface="+mn-lt"/>
              </a:rPr>
              <a:t>(</a:t>
            </a:r>
            <a:r>
              <a:rPr lang="en-US" sz="2000" i="1" dirty="0">
                <a:latin typeface="+mn-lt"/>
              </a:rPr>
              <a:t>Islamic Education</a:t>
            </a:r>
            <a:r>
              <a:rPr lang="en-US" sz="2000" dirty="0">
                <a:latin typeface="+mn-lt"/>
              </a:rPr>
              <a:t>, Grade 5, Part 1 (2019) p. 65)</a:t>
            </a:r>
            <a:br>
              <a:rPr lang="en-US" sz="2000" dirty="0"/>
            </a:br>
            <a:endParaRPr lang="en-US" sz="2000" dirty="0"/>
          </a:p>
        </p:txBody>
      </p:sp>
      <p:pic>
        <p:nvPicPr>
          <p:cNvPr id="6" name="מציין מיקום תוכן 5">
            <a:extLst>
              <a:ext uri="{FF2B5EF4-FFF2-40B4-BE49-F238E27FC236}">
                <a16:creationId xmlns:a16="http://schemas.microsoft.com/office/drawing/2014/main" id="{1804A04D-A2E9-49D3-B96F-AEAD95FD08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8501" y="3429000"/>
            <a:ext cx="8434266" cy="1181100"/>
          </a:xfrm>
        </p:spPr>
      </p:pic>
    </p:spTree>
    <p:extLst>
      <p:ext uri="{BB962C8B-B14F-4D97-AF65-F5344CB8AC3E}">
        <p14:creationId xmlns:p14="http://schemas.microsoft.com/office/powerpoint/2010/main" val="3904056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83198CEF-C84A-4852-8CA4-5F6CBEC80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1" y="4859865"/>
            <a:ext cx="5282269" cy="1373717"/>
          </a:xfrm>
          <a:prstGeom prst="rect">
            <a:avLst/>
          </a:prstGeom>
        </p:spPr>
      </p:pic>
      <p:pic>
        <p:nvPicPr>
          <p:cNvPr id="7" name="תמונה 6">
            <a:extLst>
              <a:ext uri="{FF2B5EF4-FFF2-40B4-BE49-F238E27FC236}">
                <a16:creationId xmlns:a16="http://schemas.microsoft.com/office/drawing/2014/main" id="{28215A01-2282-4771-963D-3FDAC4ABF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867" y="5011206"/>
            <a:ext cx="4741333" cy="800100"/>
          </a:xfrm>
          <a:prstGeom prst="rect">
            <a:avLst/>
          </a:prstGeom>
        </p:spPr>
      </p:pic>
      <p:pic>
        <p:nvPicPr>
          <p:cNvPr id="9" name="תמונה 8">
            <a:extLst>
              <a:ext uri="{FF2B5EF4-FFF2-40B4-BE49-F238E27FC236}">
                <a16:creationId xmlns:a16="http://schemas.microsoft.com/office/drawing/2014/main" id="{8B78B4B0-E29F-4937-8B44-DEACFDCFD9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3860799"/>
            <a:ext cx="10058400" cy="999067"/>
          </a:xfrm>
          <a:prstGeom prst="rect">
            <a:avLst/>
          </a:prstGeom>
        </p:spPr>
      </p:pic>
      <p:sp>
        <p:nvSpPr>
          <p:cNvPr id="10" name="מלבן 9">
            <a:extLst>
              <a:ext uri="{FF2B5EF4-FFF2-40B4-BE49-F238E27FC236}">
                <a16:creationId xmlns:a16="http://schemas.microsoft.com/office/drawing/2014/main" id="{6A596A3C-2BBC-42C2-9B0C-291FAC793A14}"/>
              </a:ext>
            </a:extLst>
          </p:cNvPr>
          <p:cNvSpPr/>
          <p:nvPr/>
        </p:nvSpPr>
        <p:spPr>
          <a:xfrm>
            <a:off x="1066800" y="203200"/>
            <a:ext cx="9096103" cy="3638625"/>
          </a:xfrm>
          <a:prstGeom prst="rect">
            <a:avLst/>
          </a:prstGeom>
        </p:spPr>
        <p:txBody>
          <a:bodyPr wrap="square">
            <a:spAutoFit/>
          </a:bodyPr>
          <a:lstStyle/>
          <a:p>
            <a:pPr algn="l" rtl="0">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“Expected difficulties and the mechanism of their treatment:</a:t>
            </a:r>
          </a:p>
          <a:p>
            <a:pPr algn="l" rtl="0">
              <a:lnSpc>
                <a:spcPct val="107000"/>
              </a:lnSpc>
              <a:spcAft>
                <a:spcPts val="800"/>
              </a:spcAft>
            </a:pPr>
            <a:r>
              <a:rPr lang="en-US" sz="1600" u="sng" dirty="0">
                <a:latin typeface="Calibri" panose="020F0502020204030204" pitchFamily="34" charset="0"/>
                <a:ea typeface="Calibri" panose="020F0502020204030204" pitchFamily="34" charset="0"/>
                <a:cs typeface="Times New Roman" panose="02020603050405020304" pitchFamily="18" charset="0"/>
              </a:rPr>
              <a:t>The Expected Difficulties</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u="sng" dirty="0">
                <a:latin typeface="Calibri" panose="020F0502020204030204" pitchFamily="34" charset="0"/>
                <a:ea typeface="Calibri" panose="020F0502020204030204" pitchFamily="34" charset="0"/>
                <a:cs typeface="Times New Roman" panose="02020603050405020304" pitchFamily="18" charset="0"/>
              </a:rPr>
              <a:t>The Suggested Solutions</a:t>
            </a:r>
          </a:p>
          <a:p>
            <a:pPr algn="l" rtl="0">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Some of the students do not know the qualities	Encouragement of research, either by</a:t>
            </a:r>
          </a:p>
          <a:p>
            <a:pPr algn="l" rtl="0">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given by God to the martyrs exclusively.		resorting to the Internet or to reference</a:t>
            </a:r>
          </a:p>
          <a:p>
            <a:pPr algn="l" rtl="0">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books, or to the teacher of Islamic Education,</a:t>
            </a:r>
          </a:p>
          <a:p>
            <a:pPr algn="l" rtl="0">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in order to become familiar with the status of</a:t>
            </a:r>
          </a:p>
          <a:p>
            <a:pPr algn="l" rtl="0">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the martyr and what is given to him exclusively</a:t>
            </a:r>
          </a:p>
          <a:p>
            <a:pPr algn="l" rtl="0">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by God out of respect to him and to his family.”</a:t>
            </a:r>
          </a:p>
          <a:p>
            <a:pPr algn="l" rtl="0">
              <a:lnSpc>
                <a:spcPct val="107000"/>
              </a:lnSpc>
              <a:spcAft>
                <a:spcPts val="8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(Teacher’s guide, </a:t>
            </a:r>
            <a:r>
              <a:rPr lang="en-US" sz="1600" i="1" dirty="0">
                <a:latin typeface="Calibri" panose="020F0502020204030204" pitchFamily="34" charset="0"/>
                <a:ea typeface="Calibri" panose="020F0502020204030204" pitchFamily="34" charset="0"/>
                <a:cs typeface="Times New Roman" panose="02020603050405020304" pitchFamily="18" charset="0"/>
              </a:rPr>
              <a:t>Arabic Language 1</a:t>
            </a:r>
            <a:r>
              <a:rPr lang="en-US" sz="1600" dirty="0">
                <a:latin typeface="Calibri" panose="020F0502020204030204" pitchFamily="34" charset="0"/>
                <a:ea typeface="Calibri" panose="020F0502020204030204" pitchFamily="34" charset="0"/>
                <a:cs typeface="Times New Roman" panose="02020603050405020304" pitchFamily="18" charset="0"/>
              </a:rPr>
              <a:t>, Grade 11 (2018) p. 74)</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674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7E29F00-BCD2-4D74-A978-B032CCD54B51}"/>
              </a:ext>
            </a:extLst>
          </p:cNvPr>
          <p:cNvSpPr>
            <a:spLocks noGrp="1"/>
          </p:cNvSpPr>
          <p:nvPr>
            <p:ph type="title"/>
          </p:nvPr>
        </p:nvSpPr>
        <p:spPr>
          <a:xfrm>
            <a:off x="838200" y="365125"/>
            <a:ext cx="10515600" cy="3063875"/>
          </a:xfrm>
        </p:spPr>
        <p:txBody>
          <a:bodyPr>
            <a:normAutofit/>
          </a:bodyPr>
          <a:lstStyle/>
          <a:p>
            <a:pPr algn="l" rtl="0"/>
            <a:r>
              <a:rPr lang="en-US" sz="2000" dirty="0">
                <a:latin typeface="+mn-lt"/>
              </a:rPr>
              <a:t>“…The Arab armies withdrew from Palestine and the Rhodes armistice was signed in 1949 separately between the Zionist occupation and each of Jordan, Egypt, Syria and Lebanon...”</a:t>
            </a:r>
            <a:br>
              <a:rPr lang="en-US" sz="2000" dirty="0">
                <a:latin typeface="+mn-lt"/>
              </a:rPr>
            </a:br>
            <a:br>
              <a:rPr lang="en-US" sz="2000" dirty="0">
                <a:latin typeface="+mn-lt"/>
              </a:rPr>
            </a:br>
            <a:r>
              <a:rPr lang="en-US" sz="2000" dirty="0">
                <a:latin typeface="+mn-lt"/>
              </a:rPr>
              <a:t>(</a:t>
            </a:r>
            <a:r>
              <a:rPr lang="en-US" sz="2000" i="1" dirty="0">
                <a:latin typeface="+mn-lt"/>
              </a:rPr>
              <a:t>Geography and Modern and Contemporary History of Palestine</a:t>
            </a:r>
            <a:r>
              <a:rPr lang="en-US" sz="2000" dirty="0">
                <a:latin typeface="+mn-lt"/>
              </a:rPr>
              <a:t>, Grade 10, Part 2 (2019) p. 7)</a:t>
            </a:r>
            <a:br>
              <a:rPr lang="he-IL" sz="2000" dirty="0">
                <a:latin typeface="+mn-lt"/>
              </a:rPr>
            </a:br>
            <a:endParaRPr lang="he-IL" sz="1800" dirty="0">
              <a:latin typeface="+mn-lt"/>
            </a:endParaRPr>
          </a:p>
        </p:txBody>
      </p:sp>
      <p:pic>
        <p:nvPicPr>
          <p:cNvPr id="6" name="מציין מיקום תוכן 5">
            <a:extLst>
              <a:ext uri="{FF2B5EF4-FFF2-40B4-BE49-F238E27FC236}">
                <a16:creationId xmlns:a16="http://schemas.microsoft.com/office/drawing/2014/main" id="{88CB44E7-FD1C-4414-A927-50128A3CE0D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4400" y="3860801"/>
            <a:ext cx="8051800" cy="1206500"/>
          </a:xfrm>
          <a:prstGeom prst="rect">
            <a:avLst/>
          </a:prstGeom>
          <a:noFill/>
          <a:ln>
            <a:noFill/>
          </a:ln>
        </p:spPr>
      </p:pic>
    </p:spTree>
    <p:extLst>
      <p:ext uri="{BB962C8B-B14F-4D97-AF65-F5344CB8AC3E}">
        <p14:creationId xmlns:p14="http://schemas.microsoft.com/office/powerpoint/2010/main" val="2681698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804924D-3875-4A79-AD7B-F7B6B29FCE47}"/>
              </a:ext>
            </a:extLst>
          </p:cNvPr>
          <p:cNvSpPr>
            <a:spLocks noGrp="1"/>
          </p:cNvSpPr>
          <p:nvPr>
            <p:ph type="title"/>
          </p:nvPr>
        </p:nvSpPr>
        <p:spPr>
          <a:xfrm>
            <a:off x="838200" y="365125"/>
            <a:ext cx="10515600" cy="2263775"/>
          </a:xfrm>
        </p:spPr>
        <p:txBody>
          <a:bodyPr>
            <a:normAutofit/>
          </a:bodyPr>
          <a:lstStyle/>
          <a:p>
            <a:pPr algn="l" rtl="0"/>
            <a:r>
              <a:rPr lang="en-US" sz="2000" dirty="0">
                <a:latin typeface="+mn-lt"/>
              </a:rPr>
              <a:t>“We shall return; we shall return with the soaring eagles; we shall return with the wildly blowing wind; we shall return to the vineyards and the olive trees; we shall return in order to raise the flag of Palestine, alongside the anemone flower, on our green hills.”</a:t>
            </a:r>
            <a:br>
              <a:rPr lang="en-US" sz="2000" dirty="0">
                <a:latin typeface="+mn-lt"/>
              </a:rPr>
            </a:br>
            <a:br>
              <a:rPr lang="en-US" sz="2000" dirty="0">
                <a:latin typeface="+mn-lt"/>
              </a:rPr>
            </a:br>
            <a:r>
              <a:rPr lang="en-US" sz="2000" dirty="0">
                <a:latin typeface="+mn-lt"/>
              </a:rPr>
              <a:t>(</a:t>
            </a:r>
            <a:r>
              <a:rPr lang="en-US" sz="2000" i="1" dirty="0">
                <a:latin typeface="+mn-lt"/>
              </a:rPr>
              <a:t>Arabic Language</a:t>
            </a:r>
            <a:r>
              <a:rPr lang="en-US" sz="2000" dirty="0">
                <a:latin typeface="+mn-lt"/>
              </a:rPr>
              <a:t>, Grade 5, Part 1 (2019) p. 84)</a:t>
            </a:r>
            <a:r>
              <a:rPr lang="he-IL" sz="2000" dirty="0"/>
              <a:t> </a:t>
            </a:r>
            <a:br>
              <a:rPr lang="en-US" sz="2000" dirty="0"/>
            </a:br>
            <a:endParaRPr lang="en-US" sz="2000" dirty="0"/>
          </a:p>
        </p:txBody>
      </p:sp>
      <p:pic>
        <p:nvPicPr>
          <p:cNvPr id="4" name="מציין מיקום תוכן 3" descr="שפה הא 82">
            <a:extLst>
              <a:ext uri="{FF2B5EF4-FFF2-40B4-BE49-F238E27FC236}">
                <a16:creationId xmlns:a16="http://schemas.microsoft.com/office/drawing/2014/main" id="{0BF3A669-E14A-4C16-BEAB-14C67A7442D1}"/>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0700" y="3695700"/>
            <a:ext cx="5499100" cy="1485900"/>
          </a:xfrm>
          <a:prstGeom prst="rect">
            <a:avLst/>
          </a:prstGeom>
          <a:noFill/>
          <a:ln>
            <a:noFill/>
          </a:ln>
        </p:spPr>
      </p:pic>
    </p:spTree>
    <p:extLst>
      <p:ext uri="{BB962C8B-B14F-4D97-AF65-F5344CB8AC3E}">
        <p14:creationId xmlns:p14="http://schemas.microsoft.com/office/powerpoint/2010/main" val="25779163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8742097-18DA-44B7-A96F-DF9A5BD0C50F}"/>
              </a:ext>
            </a:extLst>
          </p:cNvPr>
          <p:cNvSpPr>
            <a:spLocks noGrp="1"/>
          </p:cNvSpPr>
          <p:nvPr>
            <p:ph type="title"/>
          </p:nvPr>
        </p:nvSpPr>
        <p:spPr>
          <a:xfrm>
            <a:off x="838200" y="365125"/>
            <a:ext cx="10515600" cy="3254375"/>
          </a:xfrm>
        </p:spPr>
        <p:txBody>
          <a:bodyPr>
            <a:normAutofit fontScale="90000"/>
          </a:bodyPr>
          <a:lstStyle/>
          <a:p>
            <a:pPr algn="l" rtl="0"/>
            <a:br>
              <a:rPr lang="he-IL" sz="2200" dirty="0"/>
            </a:br>
            <a:br>
              <a:rPr lang="he-IL" sz="2200" dirty="0"/>
            </a:br>
            <a:r>
              <a:rPr lang="en-US" sz="2200" dirty="0">
                <a:latin typeface="+mn-lt"/>
              </a:rPr>
              <a:t>“I am the owner of the great right from which I will make the future</a:t>
            </a:r>
            <a:br>
              <a:rPr lang="en-US" sz="2200" dirty="0">
                <a:latin typeface="+mn-lt"/>
              </a:rPr>
            </a:br>
            <a:r>
              <a:rPr lang="en-US" sz="2200" dirty="0">
                <a:latin typeface="+mn-lt"/>
              </a:rPr>
              <a:t>I shall reclaim it; I shall reclaim it as a precious and sovereign homeland</a:t>
            </a:r>
            <a:br>
              <a:rPr lang="en-US" sz="2200" dirty="0">
                <a:latin typeface="+mn-lt"/>
              </a:rPr>
            </a:br>
            <a:r>
              <a:rPr lang="en-US" sz="2200" dirty="0">
                <a:latin typeface="+mn-lt"/>
              </a:rPr>
              <a:t>I shall shake the world tomorrow and shall march as a unified army</a:t>
            </a:r>
            <a:br>
              <a:rPr lang="en-US" sz="2200" dirty="0">
                <a:latin typeface="+mn-lt"/>
              </a:rPr>
            </a:br>
            <a:r>
              <a:rPr lang="en-US" sz="2200" dirty="0">
                <a:latin typeface="+mn-lt"/>
              </a:rPr>
              <a:t>I have an appointment with my homeland and it is impossible for me to forget the appointment.”</a:t>
            </a:r>
            <a:br>
              <a:rPr lang="en-US" sz="2200" dirty="0">
                <a:latin typeface="+mn-lt"/>
              </a:rPr>
            </a:br>
            <a:br>
              <a:rPr lang="en-US" sz="2200" dirty="0">
                <a:latin typeface="+mn-lt"/>
              </a:rPr>
            </a:br>
            <a:r>
              <a:rPr lang="en-US" sz="2200" dirty="0">
                <a:latin typeface="+mn-lt"/>
              </a:rPr>
              <a:t>(</a:t>
            </a:r>
            <a:r>
              <a:rPr lang="en-US" sz="2200" i="1" dirty="0">
                <a:latin typeface="+mn-lt"/>
              </a:rPr>
              <a:t>Arabic Language</a:t>
            </a:r>
            <a:r>
              <a:rPr lang="en-US" sz="2200" dirty="0">
                <a:latin typeface="+mn-lt"/>
              </a:rPr>
              <a:t>, Grade 5, Part 1 (2019) p. 86, and see among the accompanying questions: “The poet determined the form of the return. Let us clarify it as it appears in the poem.”)</a:t>
            </a:r>
            <a:br>
              <a:rPr lang="en-US" sz="2200" dirty="0"/>
            </a:br>
            <a:br>
              <a:rPr lang="en-US" dirty="0"/>
            </a:br>
            <a:endParaRPr lang="he-IL" dirty="0"/>
          </a:p>
        </p:txBody>
      </p:sp>
      <p:pic>
        <p:nvPicPr>
          <p:cNvPr id="4" name="מציין מיקום תוכן 3" descr="שפה ה1 85">
            <a:extLst>
              <a:ext uri="{FF2B5EF4-FFF2-40B4-BE49-F238E27FC236}">
                <a16:creationId xmlns:a16="http://schemas.microsoft.com/office/drawing/2014/main" id="{75F7F91F-3DC9-4D14-B84F-7FEBA78A9D8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29000" y="3945731"/>
            <a:ext cx="5448300" cy="2201069"/>
          </a:xfrm>
          <a:prstGeom prst="rect">
            <a:avLst/>
          </a:prstGeom>
          <a:noFill/>
          <a:ln>
            <a:noFill/>
          </a:ln>
        </p:spPr>
      </p:pic>
    </p:spTree>
    <p:extLst>
      <p:ext uri="{BB962C8B-B14F-4D97-AF65-F5344CB8AC3E}">
        <p14:creationId xmlns:p14="http://schemas.microsoft.com/office/powerpoint/2010/main" val="4102497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ACF7E63-AD96-48D4-AA6C-E68441ED0D71}"/>
              </a:ext>
            </a:extLst>
          </p:cNvPr>
          <p:cNvSpPr>
            <a:spLocks noGrp="1"/>
          </p:cNvSpPr>
          <p:nvPr>
            <p:ph type="title"/>
          </p:nvPr>
        </p:nvSpPr>
        <p:spPr>
          <a:xfrm>
            <a:off x="838200" y="365125"/>
            <a:ext cx="10515600" cy="2682875"/>
          </a:xfrm>
        </p:spPr>
        <p:txBody>
          <a:bodyPr>
            <a:normAutofit/>
          </a:bodyPr>
          <a:lstStyle/>
          <a:p>
            <a:pPr algn="l" rtl="0"/>
            <a:r>
              <a:rPr lang="en-US" sz="2000" dirty="0">
                <a:latin typeface="+mn-lt"/>
              </a:rPr>
              <a:t>“I am crazy indeed. Is the one expelled from one’s homeland and than agrees to return to it as a guest among the robbers who had taken ownership over it, not crazy indeed?”</a:t>
            </a:r>
            <a:br>
              <a:rPr lang="en-US" sz="2000" dirty="0">
                <a:latin typeface="+mn-lt"/>
              </a:rPr>
            </a:br>
            <a:br>
              <a:rPr lang="en-US" sz="2000" dirty="0">
                <a:latin typeface="+mn-lt"/>
              </a:rPr>
            </a:br>
            <a:r>
              <a:rPr lang="en-US" sz="2000" dirty="0">
                <a:latin typeface="+mn-lt"/>
              </a:rPr>
              <a:t>(</a:t>
            </a:r>
            <a:r>
              <a:rPr lang="en-US" sz="2000" i="1" dirty="0">
                <a:latin typeface="+mn-lt"/>
              </a:rPr>
              <a:t>Arabic Language</a:t>
            </a:r>
            <a:r>
              <a:rPr lang="en-US" sz="2000" dirty="0">
                <a:latin typeface="+mn-lt"/>
              </a:rPr>
              <a:t>, Grade 10, Part 1 (2019) p. 58)</a:t>
            </a:r>
            <a:br>
              <a:rPr lang="en-US" sz="2000" dirty="0"/>
            </a:br>
            <a:endParaRPr lang="en-US" sz="2000" dirty="0"/>
          </a:p>
        </p:txBody>
      </p:sp>
      <p:pic>
        <p:nvPicPr>
          <p:cNvPr id="4" name="מציין מיקום תוכן 3" descr="שפה י1 57 משוגע">
            <a:extLst>
              <a:ext uri="{FF2B5EF4-FFF2-40B4-BE49-F238E27FC236}">
                <a16:creationId xmlns:a16="http://schemas.microsoft.com/office/drawing/2014/main" id="{E0D76015-536F-4D3E-A7CA-1EB47594FFB4}"/>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4279900"/>
            <a:ext cx="7912100" cy="1326357"/>
          </a:xfrm>
          <a:prstGeom prst="rect">
            <a:avLst/>
          </a:prstGeom>
          <a:noFill/>
          <a:ln>
            <a:noFill/>
          </a:ln>
        </p:spPr>
      </p:pic>
    </p:spTree>
    <p:extLst>
      <p:ext uri="{BB962C8B-B14F-4D97-AF65-F5344CB8AC3E}">
        <p14:creationId xmlns:p14="http://schemas.microsoft.com/office/powerpoint/2010/main" val="19470053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1F9C195F-37BD-4ADA-B4F9-97B1618A7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1236" y="4386385"/>
            <a:ext cx="3066474" cy="1179413"/>
          </a:xfrm>
          <a:prstGeom prst="rect">
            <a:avLst/>
          </a:prstGeom>
        </p:spPr>
      </p:pic>
      <p:sp>
        <p:nvSpPr>
          <p:cNvPr id="4" name="מלבן 3">
            <a:extLst>
              <a:ext uri="{FF2B5EF4-FFF2-40B4-BE49-F238E27FC236}">
                <a16:creationId xmlns:a16="http://schemas.microsoft.com/office/drawing/2014/main" id="{2E4D3874-578A-4311-BC17-98D987FD2114}"/>
              </a:ext>
            </a:extLst>
          </p:cNvPr>
          <p:cNvSpPr/>
          <p:nvPr/>
        </p:nvSpPr>
        <p:spPr>
          <a:xfrm>
            <a:off x="1642533" y="1219199"/>
            <a:ext cx="8636000" cy="1598515"/>
          </a:xfrm>
          <a:prstGeom prst="rect">
            <a:avLst/>
          </a:prstGeom>
        </p:spPr>
        <p:txBody>
          <a:bodyPr wrap="square">
            <a:spAutoFit/>
          </a:bodyPr>
          <a:lstStyle/>
          <a:p>
            <a:pPr algn="l" rtl="0">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“[The student] will shout the expression ‘we shall definitely return!’ said by Layla to the butterflies.”</a:t>
            </a:r>
          </a:p>
          <a:p>
            <a:pPr algn="l" rtl="0">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(Assignment, teacher’s guide, </a:t>
            </a:r>
            <a:r>
              <a:rPr lang="en-US" sz="2000" i="1" dirty="0">
                <a:latin typeface="Calibri" panose="020F0502020204030204" pitchFamily="34" charset="0"/>
                <a:ea typeface="Calibri" panose="020F0502020204030204" pitchFamily="34" charset="0"/>
                <a:cs typeface="Times New Roman" panose="02020603050405020304" pitchFamily="18" charset="0"/>
              </a:rPr>
              <a:t>Our Beautiful Language</a:t>
            </a:r>
            <a:r>
              <a:rPr lang="en-US" sz="2000" dirty="0">
                <a:latin typeface="Calibri" panose="020F0502020204030204" pitchFamily="34" charset="0"/>
                <a:ea typeface="Calibri" panose="020F0502020204030204" pitchFamily="34" charset="0"/>
                <a:cs typeface="Times New Roman" panose="02020603050405020304" pitchFamily="18" charset="0"/>
              </a:rPr>
              <a:t>, Grade 4 (2018) p. 41)</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98158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92DB18D-D980-4CC6-A383-5BB5B067275D}"/>
              </a:ext>
            </a:extLst>
          </p:cNvPr>
          <p:cNvSpPr>
            <a:spLocks noGrp="1"/>
          </p:cNvSpPr>
          <p:nvPr>
            <p:ph type="title"/>
          </p:nvPr>
        </p:nvSpPr>
        <p:spPr>
          <a:xfrm>
            <a:off x="838200" y="365125"/>
            <a:ext cx="10515600" cy="2939778"/>
          </a:xfrm>
        </p:spPr>
        <p:txBody>
          <a:bodyPr>
            <a:normAutofit/>
          </a:bodyPr>
          <a:lstStyle/>
          <a:p>
            <a:pPr algn="l" rtl="0"/>
            <a:r>
              <a:rPr lang="en-US" sz="2000" dirty="0">
                <a:latin typeface="+mn-lt"/>
              </a:rPr>
              <a:t>“The contemporary Palestinian revolution erupted in 1965 and the Palestinian people started the phase of the organized armed struggle against the Zionist occupation with the first self-sacrificing operation [</a:t>
            </a:r>
            <a:r>
              <a:rPr lang="en-US" sz="2000" i="1" dirty="0" err="1">
                <a:latin typeface="+mn-lt"/>
              </a:rPr>
              <a:t>amaliyyah</a:t>
            </a:r>
            <a:r>
              <a:rPr lang="en-US" sz="2000" i="1" dirty="0">
                <a:latin typeface="+mn-lt"/>
              </a:rPr>
              <a:t> </a:t>
            </a:r>
            <a:r>
              <a:rPr lang="en-US" sz="2000" i="1" dirty="0" err="1">
                <a:latin typeface="+mn-lt"/>
              </a:rPr>
              <a:t>fida’iyyah</a:t>
            </a:r>
            <a:r>
              <a:rPr lang="en-US" sz="2000" i="1" dirty="0">
                <a:latin typeface="+mn-lt"/>
              </a:rPr>
              <a:t> </a:t>
            </a:r>
            <a:r>
              <a:rPr lang="en-US" sz="2000" dirty="0">
                <a:latin typeface="+mn-lt"/>
              </a:rPr>
              <a:t>– a term referring to a terrorist action in Palestinian parlance] on 1.1.1965, when Al-</a:t>
            </a:r>
            <a:r>
              <a:rPr lang="en-US" sz="2000" dirty="0" err="1">
                <a:latin typeface="+mn-lt"/>
              </a:rPr>
              <a:t>Asifah</a:t>
            </a:r>
            <a:r>
              <a:rPr lang="en-US" sz="2000" dirty="0">
                <a:latin typeface="+mn-lt"/>
              </a:rPr>
              <a:t> forces [the military wing of Al-Fatah movement] blew up the </a:t>
            </a:r>
            <a:r>
              <a:rPr lang="en-US" sz="2000" dirty="0" err="1">
                <a:latin typeface="+mn-lt"/>
              </a:rPr>
              <a:t>Eylabun</a:t>
            </a:r>
            <a:r>
              <a:rPr lang="en-US" sz="2000" dirty="0">
                <a:latin typeface="+mn-lt"/>
              </a:rPr>
              <a:t> Tunnel [of the National Water Carrier – the operation failed] and a series of [additional] self-sacrificing operations followed suit. The Palestinian [individual] was transformed from a refugee to a </a:t>
            </a:r>
            <a:r>
              <a:rPr lang="en-US" sz="2000" i="1" dirty="0" err="1">
                <a:latin typeface="+mn-lt"/>
              </a:rPr>
              <a:t>fidai</a:t>
            </a:r>
            <a:r>
              <a:rPr lang="en-US" sz="2000" dirty="0">
                <a:latin typeface="+mn-lt"/>
              </a:rPr>
              <a:t> [self-sacrificing person – a term denoting a member of the Palestinian armed organizations]…”</a:t>
            </a:r>
            <a:br>
              <a:rPr lang="en-US" sz="2000" dirty="0">
                <a:latin typeface="+mn-lt"/>
              </a:rPr>
            </a:br>
            <a:br>
              <a:rPr lang="en-US" sz="2000" dirty="0">
                <a:latin typeface="+mn-lt"/>
              </a:rPr>
            </a:br>
            <a:r>
              <a:rPr lang="en-US" sz="2000" dirty="0">
                <a:latin typeface="+mn-lt"/>
              </a:rPr>
              <a:t>(</a:t>
            </a:r>
            <a:r>
              <a:rPr lang="en-US" sz="2000" i="1" dirty="0">
                <a:latin typeface="+mn-lt"/>
              </a:rPr>
              <a:t>History Studies</a:t>
            </a:r>
            <a:r>
              <a:rPr lang="en-US" sz="2000" dirty="0">
                <a:latin typeface="+mn-lt"/>
              </a:rPr>
              <a:t>, Grade 11, Part 2 (2019) p. 51)</a:t>
            </a:r>
            <a:endParaRPr lang="he-IL" sz="2000" dirty="0"/>
          </a:p>
        </p:txBody>
      </p:sp>
      <p:pic>
        <p:nvPicPr>
          <p:cNvPr id="4" name="Picture 6" descr="הסט יב 54א">
            <a:extLst>
              <a:ext uri="{FF2B5EF4-FFF2-40B4-BE49-F238E27FC236}">
                <a16:creationId xmlns:a16="http://schemas.microsoft.com/office/drawing/2014/main" id="{4A4F6A15-851C-4767-8698-0BB3796FCA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8601" y="3398670"/>
            <a:ext cx="4533900" cy="2688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5478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59704C-02AA-4737-BE18-7E95C5331158}"/>
              </a:ext>
            </a:extLst>
          </p:cNvPr>
          <p:cNvSpPr>
            <a:spLocks noGrp="1"/>
          </p:cNvSpPr>
          <p:nvPr>
            <p:ph type="title"/>
          </p:nvPr>
        </p:nvSpPr>
        <p:spPr>
          <a:xfrm>
            <a:off x="838200" y="365125"/>
            <a:ext cx="10515600" cy="2289175"/>
          </a:xfrm>
        </p:spPr>
        <p:txBody>
          <a:bodyPr>
            <a:normAutofit/>
          </a:bodyPr>
          <a:lstStyle/>
          <a:p>
            <a:pPr algn="l" rtl="0"/>
            <a:r>
              <a:rPr lang="en-US" sz="2000" dirty="0">
                <a:latin typeface="+mn-lt"/>
              </a:rPr>
              <a:t>“…The Palestinian organizations reacted [to Israel’s attacks against them in Lebanon] with several operations against Zionist targets, including aircraft hijacking operations…”</a:t>
            </a:r>
            <a:br>
              <a:rPr lang="en-US" sz="2000" dirty="0">
                <a:latin typeface="+mn-lt"/>
              </a:rPr>
            </a:br>
            <a:br>
              <a:rPr lang="en-US" sz="2000" dirty="0">
                <a:latin typeface="+mn-lt"/>
              </a:rPr>
            </a:br>
            <a:r>
              <a:rPr lang="en-US" sz="2000" dirty="0">
                <a:latin typeface="+mn-lt"/>
              </a:rPr>
              <a:t>(</a:t>
            </a:r>
            <a:r>
              <a:rPr lang="en-US" sz="2000" i="1" dirty="0">
                <a:latin typeface="+mn-lt"/>
              </a:rPr>
              <a:t>Geography and Modern and Contemporary History of Palestine</a:t>
            </a:r>
            <a:r>
              <a:rPr lang="en-US" sz="2000" dirty="0">
                <a:latin typeface="+mn-lt"/>
              </a:rPr>
              <a:t>, Grade 10, Part 2 (2019) p. 61)</a:t>
            </a:r>
            <a:br>
              <a:rPr lang="en-US" sz="2000" dirty="0"/>
            </a:br>
            <a:endParaRPr lang="he-IL" sz="2000" dirty="0"/>
          </a:p>
        </p:txBody>
      </p:sp>
      <p:pic>
        <p:nvPicPr>
          <p:cNvPr id="9" name="מציין מיקום תוכן 8">
            <a:extLst>
              <a:ext uri="{FF2B5EF4-FFF2-40B4-BE49-F238E27FC236}">
                <a16:creationId xmlns:a16="http://schemas.microsoft.com/office/drawing/2014/main" id="{669B3DD2-657B-48F8-8B5D-6DA270BD6D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7135" y="4038600"/>
            <a:ext cx="9460654" cy="1524000"/>
          </a:xfrm>
        </p:spPr>
      </p:pic>
    </p:spTree>
    <p:extLst>
      <p:ext uri="{BB962C8B-B14F-4D97-AF65-F5344CB8AC3E}">
        <p14:creationId xmlns:p14="http://schemas.microsoft.com/office/powerpoint/2010/main" val="1404722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CAA0494-0E4F-4359-B462-5D090B50DAF8}"/>
              </a:ext>
            </a:extLst>
          </p:cNvPr>
          <p:cNvSpPr>
            <a:spLocks noGrp="1"/>
          </p:cNvSpPr>
          <p:nvPr>
            <p:ph type="title"/>
          </p:nvPr>
        </p:nvSpPr>
        <p:spPr>
          <a:xfrm>
            <a:off x="838200" y="365125"/>
            <a:ext cx="10515600" cy="2962275"/>
          </a:xfrm>
        </p:spPr>
        <p:txBody>
          <a:bodyPr>
            <a:normAutofit/>
          </a:bodyPr>
          <a:lstStyle/>
          <a:p>
            <a:pPr algn="l" rtl="0"/>
            <a:r>
              <a:rPr lang="en-US" sz="2000" dirty="0">
                <a:latin typeface="+mn-lt"/>
              </a:rPr>
              <a:t>“The Palestinian Resistance resorted to many methods in its resistance to the Zionist occupation. The </a:t>
            </a:r>
            <a:r>
              <a:rPr lang="en-US" sz="2000" i="1" dirty="0" err="1">
                <a:latin typeface="+mn-lt"/>
              </a:rPr>
              <a:t>fidai</a:t>
            </a:r>
            <a:r>
              <a:rPr lang="en-US" sz="2000" dirty="0" err="1">
                <a:latin typeface="+mn-lt"/>
              </a:rPr>
              <a:t>s</a:t>
            </a:r>
            <a:r>
              <a:rPr lang="en-US" sz="2000" dirty="0">
                <a:latin typeface="+mn-lt"/>
              </a:rPr>
              <a:t> [members of Palestinian armed organizations] used the guerrilla method in most of their confrontations with the Zionists inside the Palestinian territories. They also resorted to hitting the Zionist interests abroad, like </a:t>
            </a:r>
            <a:r>
              <a:rPr lang="en-US" sz="2000" b="1" dirty="0">
                <a:latin typeface="+mn-lt"/>
              </a:rPr>
              <a:t>the Munich operation </a:t>
            </a:r>
            <a:r>
              <a:rPr lang="en-US" sz="2000" dirty="0">
                <a:latin typeface="+mn-lt"/>
              </a:rPr>
              <a:t>[against Israeli athletes in the Olympic Games] in 1972 and the direct confrontation in many battles, such as the battle of </a:t>
            </a:r>
            <a:r>
              <a:rPr lang="en-US" sz="2000" dirty="0" err="1">
                <a:latin typeface="+mn-lt"/>
              </a:rPr>
              <a:t>Karameh</a:t>
            </a:r>
            <a:r>
              <a:rPr lang="en-US" sz="2000" dirty="0">
                <a:latin typeface="+mn-lt"/>
              </a:rPr>
              <a:t> [in Jordan] in 1968.”</a:t>
            </a:r>
            <a:br>
              <a:rPr lang="en-US" sz="2000" dirty="0">
                <a:latin typeface="+mn-lt"/>
              </a:rPr>
            </a:br>
            <a:br>
              <a:rPr lang="en-US" sz="2000" dirty="0">
                <a:latin typeface="+mn-lt"/>
              </a:rPr>
            </a:br>
            <a:r>
              <a:rPr lang="en-US" sz="2000" dirty="0">
                <a:latin typeface="+mn-lt"/>
              </a:rPr>
              <a:t>(</a:t>
            </a:r>
            <a:r>
              <a:rPr lang="en-US" sz="2000" i="1" dirty="0">
                <a:latin typeface="+mn-lt"/>
              </a:rPr>
              <a:t>History Studies</a:t>
            </a:r>
            <a:r>
              <a:rPr lang="en-US" sz="2000" dirty="0">
                <a:latin typeface="+mn-lt"/>
              </a:rPr>
              <a:t>, Grade 11, Part 2 (2019) p. 52. </a:t>
            </a:r>
            <a:r>
              <a:rPr lang="en-US" sz="2000" b="1" dirty="0">
                <a:latin typeface="+mn-lt"/>
              </a:rPr>
              <a:t>Emphasis added</a:t>
            </a:r>
            <a:r>
              <a:rPr lang="en-US" sz="2000" dirty="0">
                <a:latin typeface="+mn-lt"/>
              </a:rPr>
              <a:t>.)</a:t>
            </a:r>
            <a:endParaRPr lang="en-US" sz="2400" dirty="0"/>
          </a:p>
        </p:txBody>
      </p:sp>
      <p:pic>
        <p:nvPicPr>
          <p:cNvPr id="4" name="מציין מיקום תוכן 3" descr="הסט יא2 54 מינכן">
            <a:extLst>
              <a:ext uri="{FF2B5EF4-FFF2-40B4-BE49-F238E27FC236}">
                <a16:creationId xmlns:a16="http://schemas.microsoft.com/office/drawing/2014/main" id="{1694B486-80CA-432A-A435-66FBBDFE20C4}"/>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3810000"/>
            <a:ext cx="8877300" cy="1547091"/>
          </a:xfrm>
          <a:prstGeom prst="rect">
            <a:avLst/>
          </a:prstGeom>
          <a:noFill/>
          <a:ln>
            <a:noFill/>
          </a:ln>
        </p:spPr>
      </p:pic>
    </p:spTree>
    <p:extLst>
      <p:ext uri="{BB962C8B-B14F-4D97-AF65-F5344CB8AC3E}">
        <p14:creationId xmlns:p14="http://schemas.microsoft.com/office/powerpoint/2010/main" val="31949497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0199E5-0F35-453C-A960-AB4605249457}"/>
              </a:ext>
            </a:extLst>
          </p:cNvPr>
          <p:cNvSpPr>
            <a:spLocks noGrp="1"/>
          </p:cNvSpPr>
          <p:nvPr>
            <p:ph type="title"/>
          </p:nvPr>
        </p:nvSpPr>
        <p:spPr>
          <a:xfrm>
            <a:off x="838200" y="807682"/>
            <a:ext cx="5575300" cy="5562600"/>
          </a:xfrm>
        </p:spPr>
        <p:txBody>
          <a:bodyPr>
            <a:noAutofit/>
          </a:bodyPr>
          <a:lstStyle/>
          <a:p>
            <a:pPr algn="l" rtl="0"/>
            <a:r>
              <a:rPr lang="en-US" sz="2000" dirty="0">
                <a:latin typeface="+mn-lt"/>
              </a:rPr>
              <a:t>“</a:t>
            </a:r>
            <a:r>
              <a:rPr lang="en-US" sz="2000" dirty="0" err="1">
                <a:latin typeface="+mn-lt"/>
              </a:rPr>
              <a:t>Dalal</a:t>
            </a:r>
            <a:r>
              <a:rPr lang="en-US" sz="2000" dirty="0">
                <a:latin typeface="+mn-lt"/>
              </a:rPr>
              <a:t> al-</a:t>
            </a:r>
            <a:r>
              <a:rPr lang="en-US" sz="2000" dirty="0" err="1">
                <a:latin typeface="+mn-lt"/>
              </a:rPr>
              <a:t>Mughrabi</a:t>
            </a:r>
            <a:br>
              <a:rPr lang="en-US" sz="2000" dirty="0">
                <a:latin typeface="+mn-lt"/>
              </a:rPr>
            </a:br>
            <a:r>
              <a:rPr lang="en-US" sz="2000" dirty="0">
                <a:latin typeface="+mn-lt"/>
              </a:rPr>
              <a:t>[By] the authors [of the schoolbook]</a:t>
            </a:r>
            <a:br>
              <a:rPr lang="en-US" sz="2000" dirty="0">
                <a:latin typeface="+mn-lt"/>
              </a:rPr>
            </a:br>
            <a:br>
              <a:rPr lang="en-US" sz="2000" dirty="0">
                <a:latin typeface="+mn-lt"/>
              </a:rPr>
            </a:br>
            <a:r>
              <a:rPr lang="en-US" sz="2000" dirty="0">
                <a:latin typeface="+mn-lt"/>
              </a:rPr>
              <a:t>In front of the text:</a:t>
            </a:r>
            <a:br>
              <a:rPr lang="en-US" sz="2000" dirty="0">
                <a:latin typeface="+mn-lt"/>
              </a:rPr>
            </a:br>
            <a:r>
              <a:rPr lang="en-US" sz="2000" dirty="0">
                <a:latin typeface="+mn-lt"/>
              </a:rPr>
              <a:t>Our Palestinian history is full of many names of martyrs who gave their souls as a sacrifice for the homeland. Among them [was] the female martyr </a:t>
            </a:r>
            <a:r>
              <a:rPr lang="en-US" sz="2000" dirty="0" err="1">
                <a:latin typeface="+mn-lt"/>
              </a:rPr>
              <a:t>Dalal</a:t>
            </a:r>
            <a:r>
              <a:rPr lang="en-US" sz="2000" dirty="0">
                <a:latin typeface="+mn-lt"/>
              </a:rPr>
              <a:t> al-</a:t>
            </a:r>
            <a:r>
              <a:rPr lang="en-US" sz="2000" dirty="0" err="1">
                <a:latin typeface="+mn-lt"/>
              </a:rPr>
              <a:t>Mughrabi</a:t>
            </a:r>
            <a:r>
              <a:rPr lang="en-US" sz="2000" dirty="0">
                <a:latin typeface="+mn-lt"/>
              </a:rPr>
              <a:t> who painted with her struggle a picture of challenging and heroism which have made her memory eternal in our hearts and minds. The text in front of us talks about an aspect of her struggle path.”</a:t>
            </a:r>
            <a:br>
              <a:rPr lang="en-US" sz="2000" dirty="0">
                <a:latin typeface="+mn-lt"/>
              </a:rPr>
            </a:br>
            <a:br>
              <a:rPr lang="en-US" sz="2000" dirty="0">
                <a:latin typeface="+mn-lt"/>
              </a:rPr>
            </a:br>
            <a:r>
              <a:rPr lang="en-US" sz="2000" dirty="0">
                <a:latin typeface="+mn-lt"/>
              </a:rPr>
              <a:t>(</a:t>
            </a:r>
            <a:r>
              <a:rPr lang="en-US" sz="2000" i="1" dirty="0">
                <a:latin typeface="+mn-lt"/>
              </a:rPr>
              <a:t>Arabic Language</a:t>
            </a:r>
            <a:r>
              <a:rPr lang="en-US" sz="2000" dirty="0">
                <a:latin typeface="+mn-lt"/>
              </a:rPr>
              <a:t>, Grade 5, Part 2 (2019) p. 51)</a:t>
            </a:r>
            <a:r>
              <a:rPr lang="he-IL" sz="2000" dirty="0">
                <a:latin typeface="+mn-lt"/>
              </a:rPr>
              <a:t> </a:t>
            </a:r>
            <a:br>
              <a:rPr lang="en-US" sz="2400" dirty="0"/>
            </a:br>
            <a:endParaRPr lang="he-IL" sz="2400" dirty="0"/>
          </a:p>
        </p:txBody>
      </p:sp>
      <p:pic>
        <p:nvPicPr>
          <p:cNvPr id="6" name="מציין מיקום תוכן 5">
            <a:extLst>
              <a:ext uri="{FF2B5EF4-FFF2-40B4-BE49-F238E27FC236}">
                <a16:creationId xmlns:a16="http://schemas.microsoft.com/office/drawing/2014/main" id="{8E9B34CA-3509-4EE2-BD62-D49CED68DA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626" y="168538"/>
            <a:ext cx="4368174" cy="6570929"/>
          </a:xfrm>
        </p:spPr>
      </p:pic>
    </p:spTree>
    <p:extLst>
      <p:ext uri="{BB962C8B-B14F-4D97-AF65-F5344CB8AC3E}">
        <p14:creationId xmlns:p14="http://schemas.microsoft.com/office/powerpoint/2010/main" val="34148903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D066072F-1D9A-4272-B28F-4819EA2C1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6194" y="4942718"/>
            <a:ext cx="4244271" cy="836611"/>
          </a:xfrm>
          <a:prstGeom prst="rect">
            <a:avLst/>
          </a:prstGeom>
        </p:spPr>
      </p:pic>
      <p:pic>
        <p:nvPicPr>
          <p:cNvPr id="5" name="תמונה 4">
            <a:extLst>
              <a:ext uri="{FF2B5EF4-FFF2-40B4-BE49-F238E27FC236}">
                <a16:creationId xmlns:a16="http://schemas.microsoft.com/office/drawing/2014/main" id="{735DD3D2-9C1C-48B5-8D8B-EBCC1D9EA6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8367" y="3017460"/>
            <a:ext cx="5338566" cy="939469"/>
          </a:xfrm>
          <a:prstGeom prst="rect">
            <a:avLst/>
          </a:prstGeom>
        </p:spPr>
      </p:pic>
      <p:pic>
        <p:nvPicPr>
          <p:cNvPr id="7" name="תמונה 6">
            <a:extLst>
              <a:ext uri="{FF2B5EF4-FFF2-40B4-BE49-F238E27FC236}">
                <a16:creationId xmlns:a16="http://schemas.microsoft.com/office/drawing/2014/main" id="{AEC7B16C-4502-4270-B4B3-00F54DDF9E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0719" y="386135"/>
            <a:ext cx="5885531" cy="2070142"/>
          </a:xfrm>
          <a:prstGeom prst="rect">
            <a:avLst/>
          </a:prstGeom>
        </p:spPr>
      </p:pic>
      <p:sp>
        <p:nvSpPr>
          <p:cNvPr id="8" name="מלבן 7">
            <a:extLst>
              <a:ext uri="{FF2B5EF4-FFF2-40B4-BE49-F238E27FC236}">
                <a16:creationId xmlns:a16="http://schemas.microsoft.com/office/drawing/2014/main" id="{67061ABF-F870-4AF9-9232-865809184F75}"/>
              </a:ext>
            </a:extLst>
          </p:cNvPr>
          <p:cNvSpPr/>
          <p:nvPr/>
        </p:nvSpPr>
        <p:spPr>
          <a:xfrm>
            <a:off x="440266" y="524933"/>
            <a:ext cx="5181599" cy="1497589"/>
          </a:xfrm>
          <a:prstGeom prst="rect">
            <a:avLst/>
          </a:prstGeom>
        </p:spPr>
        <p:txBody>
          <a:bodyPr wrap="square">
            <a:spAutoFit/>
          </a:bodyPr>
          <a:lstStyle/>
          <a:p>
            <a:pPr algn="l" rtl="0">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 piece talking of Arab and Muslim heroes in history, including “</a:t>
            </a:r>
            <a:r>
              <a:rPr lang="en-US" sz="2000" dirty="0" err="1">
                <a:latin typeface="Calibri" panose="020F0502020204030204" pitchFamily="34" charset="0"/>
                <a:ea typeface="Calibri" panose="020F0502020204030204" pitchFamily="34" charset="0"/>
                <a:cs typeface="Times New Roman" panose="02020603050405020304" pitchFamily="18" charset="0"/>
              </a:rPr>
              <a:t>Izz</a:t>
            </a:r>
            <a:r>
              <a:rPr lang="en-US" sz="2000" dirty="0">
                <a:latin typeface="Calibri" panose="020F0502020204030204" pitchFamily="34" charset="0"/>
                <a:ea typeface="Calibri" panose="020F0502020204030204" pitchFamily="34" charset="0"/>
                <a:cs typeface="Times New Roman" panose="02020603050405020304" pitchFamily="18" charset="0"/>
              </a:rPr>
              <a:t> al-Din al-</a:t>
            </a:r>
            <a:r>
              <a:rPr lang="en-US" sz="2000" dirty="0" err="1">
                <a:latin typeface="Calibri" panose="020F0502020204030204" pitchFamily="34" charset="0"/>
                <a:ea typeface="Calibri" panose="020F0502020204030204" pitchFamily="34" charset="0"/>
                <a:cs typeface="Times New Roman" panose="02020603050405020304" pitchFamily="18" charset="0"/>
              </a:rPr>
              <a:t>Qassam</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Dalal</a:t>
            </a:r>
            <a:r>
              <a:rPr lang="en-US" sz="2000" dirty="0">
                <a:latin typeface="Calibri" panose="020F0502020204030204" pitchFamily="34" charset="0"/>
                <a:ea typeface="Calibri" panose="020F0502020204030204" pitchFamily="34" charset="0"/>
                <a:cs typeface="Times New Roman" panose="02020603050405020304" pitchFamily="18" charset="0"/>
              </a:rPr>
              <a:t> al-</a:t>
            </a:r>
            <a:r>
              <a:rPr lang="en-US" sz="2000" dirty="0" err="1">
                <a:latin typeface="Calibri" panose="020F0502020204030204" pitchFamily="34" charset="0"/>
                <a:ea typeface="Calibri" panose="020F0502020204030204" pitchFamily="34" charset="0"/>
                <a:cs typeface="Times New Roman" panose="02020603050405020304" pitchFamily="18" charset="0"/>
              </a:rPr>
              <a:t>Mughrabi</a:t>
            </a:r>
            <a:r>
              <a:rPr lang="en-US" sz="2000" dirty="0">
                <a:latin typeface="Calibri" panose="020F0502020204030204" pitchFamily="34" charset="0"/>
                <a:ea typeface="Calibri" panose="020F0502020204030204" pitchFamily="34" charset="0"/>
                <a:cs typeface="Times New Roman" panose="02020603050405020304" pitchFamily="18" charset="0"/>
              </a:rPr>
              <a:t> and Yasser Arafat” (Marked in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red</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algn="l" rtl="0">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t>
            </a:r>
            <a:r>
              <a:rPr lang="en-US" sz="2000" i="1" dirty="0">
                <a:latin typeface="Calibri" panose="020F0502020204030204" pitchFamily="34" charset="0"/>
                <a:ea typeface="Calibri" panose="020F0502020204030204" pitchFamily="34" charset="0"/>
                <a:cs typeface="Times New Roman" panose="02020603050405020304" pitchFamily="18" charset="0"/>
              </a:rPr>
              <a:t>Arabic Language</a:t>
            </a:r>
            <a:r>
              <a:rPr lang="en-US" sz="2000" dirty="0">
                <a:latin typeface="Calibri" panose="020F0502020204030204" pitchFamily="34" charset="0"/>
                <a:ea typeface="Calibri" panose="020F0502020204030204" pitchFamily="34" charset="0"/>
                <a:cs typeface="Times New Roman" panose="02020603050405020304" pitchFamily="18" charset="0"/>
              </a:rPr>
              <a:t>, Grade 5, Part 1 (2019) p. 15)</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מלבן 8">
            <a:extLst>
              <a:ext uri="{FF2B5EF4-FFF2-40B4-BE49-F238E27FC236}">
                <a16:creationId xmlns:a16="http://schemas.microsoft.com/office/drawing/2014/main" id="{3BCB6F44-C788-42D8-8F12-664B12F8B4AC}"/>
              </a:ext>
            </a:extLst>
          </p:cNvPr>
          <p:cNvSpPr/>
          <p:nvPr/>
        </p:nvSpPr>
        <p:spPr>
          <a:xfrm>
            <a:off x="440266" y="2843004"/>
            <a:ext cx="5033071" cy="1168269"/>
          </a:xfrm>
          <a:prstGeom prst="rect">
            <a:avLst/>
          </a:prstGeom>
        </p:spPr>
        <p:txBody>
          <a:bodyPr wrap="square">
            <a:spAutoFit/>
          </a:bodyPr>
          <a:lstStyle/>
          <a:p>
            <a:pPr algn="l" rtl="0">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Assignment: “2. We will name two Palestinian heroes mentioned in the text.”</a:t>
            </a:r>
          </a:p>
          <a:p>
            <a:pPr algn="l" rtl="0">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t>
            </a:r>
            <a:r>
              <a:rPr lang="en-US" sz="2000" i="1" dirty="0">
                <a:latin typeface="Calibri" panose="020F0502020204030204" pitchFamily="34" charset="0"/>
                <a:ea typeface="Calibri" panose="020F0502020204030204" pitchFamily="34" charset="0"/>
                <a:cs typeface="Times New Roman" panose="02020603050405020304" pitchFamily="18" charset="0"/>
              </a:rPr>
              <a:t>Arabic Language</a:t>
            </a:r>
            <a:r>
              <a:rPr lang="en-US" sz="2000" dirty="0">
                <a:latin typeface="Calibri" panose="020F0502020204030204" pitchFamily="34" charset="0"/>
                <a:ea typeface="Calibri" panose="020F0502020204030204" pitchFamily="34" charset="0"/>
                <a:cs typeface="Times New Roman" panose="02020603050405020304" pitchFamily="18" charset="0"/>
              </a:rPr>
              <a:t>, Grade 5, Part 1 (2019) p. 16)</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מלבן 9">
            <a:extLst>
              <a:ext uri="{FF2B5EF4-FFF2-40B4-BE49-F238E27FC236}">
                <a16:creationId xmlns:a16="http://schemas.microsoft.com/office/drawing/2014/main" id="{7CCE7349-7AA0-4FE8-AB95-9B34016A7530}"/>
              </a:ext>
            </a:extLst>
          </p:cNvPr>
          <p:cNvSpPr/>
          <p:nvPr/>
        </p:nvSpPr>
        <p:spPr>
          <a:xfrm>
            <a:off x="152400" y="4673599"/>
            <a:ext cx="6196149" cy="1270861"/>
          </a:xfrm>
          <a:prstGeom prst="rect">
            <a:avLst/>
          </a:prstGeom>
        </p:spPr>
        <p:txBody>
          <a:bodyPr wrap="square">
            <a:spAutoFit/>
          </a:bodyPr>
          <a:lstStyle/>
          <a:p>
            <a:pPr algn="l" rtl="0">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The answer in the teacher’s guide:</a:t>
            </a:r>
          </a:p>
          <a:p>
            <a:pPr algn="l" rtl="0">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“2. Yasser Arafat, </a:t>
            </a:r>
            <a:r>
              <a:rPr lang="en-US" sz="2000" dirty="0" err="1">
                <a:latin typeface="Calibri" panose="020F0502020204030204" pitchFamily="34" charset="0"/>
                <a:ea typeface="Calibri" panose="020F0502020204030204" pitchFamily="34" charset="0"/>
                <a:cs typeface="Times New Roman" panose="02020603050405020304" pitchFamily="18" charset="0"/>
              </a:rPr>
              <a:t>Dalal</a:t>
            </a:r>
            <a:r>
              <a:rPr lang="en-US" sz="2000" dirty="0">
                <a:latin typeface="Calibri" panose="020F0502020204030204" pitchFamily="34" charset="0"/>
                <a:ea typeface="Calibri" panose="020F0502020204030204" pitchFamily="34" charset="0"/>
                <a:cs typeface="Times New Roman" panose="02020603050405020304" pitchFamily="18" charset="0"/>
              </a:rPr>
              <a:t> al-</a:t>
            </a:r>
            <a:r>
              <a:rPr lang="en-US" sz="2000" dirty="0" err="1">
                <a:latin typeface="Calibri" panose="020F0502020204030204" pitchFamily="34" charset="0"/>
                <a:ea typeface="Calibri" panose="020F0502020204030204" pitchFamily="34" charset="0"/>
                <a:cs typeface="Times New Roman" panose="02020603050405020304" pitchFamily="18" charset="0"/>
              </a:rPr>
              <a:t>Mughrabi</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algn="l" rtl="0">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(Teacher’s guide, </a:t>
            </a:r>
            <a:r>
              <a:rPr lang="en-US" sz="2000" i="1" dirty="0">
                <a:latin typeface="Calibri" panose="020F0502020204030204" pitchFamily="34" charset="0"/>
                <a:ea typeface="Calibri" panose="020F0502020204030204" pitchFamily="34" charset="0"/>
                <a:cs typeface="Times New Roman" panose="02020603050405020304" pitchFamily="18" charset="0"/>
              </a:rPr>
              <a:t>Arabic Language</a:t>
            </a:r>
            <a:r>
              <a:rPr lang="en-US" sz="2000" dirty="0">
                <a:latin typeface="Calibri" panose="020F0502020204030204" pitchFamily="34" charset="0"/>
                <a:ea typeface="Calibri" panose="020F0502020204030204" pitchFamily="34" charset="0"/>
                <a:cs typeface="Times New Roman" panose="02020603050405020304" pitchFamily="18" charset="0"/>
              </a:rPr>
              <a:t>, Grade 5 (2018) p. 191)</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39583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C5C5C1BE-840B-4495-BA2E-CDA3DDF7E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6933" y="267171"/>
            <a:ext cx="3098800" cy="6369755"/>
          </a:xfrm>
          <a:prstGeom prst="rect">
            <a:avLst/>
          </a:prstGeom>
        </p:spPr>
      </p:pic>
      <p:sp>
        <p:nvSpPr>
          <p:cNvPr id="6" name="מלבן 5">
            <a:extLst>
              <a:ext uri="{FF2B5EF4-FFF2-40B4-BE49-F238E27FC236}">
                <a16:creationId xmlns:a16="http://schemas.microsoft.com/office/drawing/2014/main" id="{0AD36AF0-8374-4123-8F73-CBB5D066ED38}"/>
              </a:ext>
            </a:extLst>
          </p:cNvPr>
          <p:cNvSpPr/>
          <p:nvPr/>
        </p:nvSpPr>
        <p:spPr>
          <a:xfrm>
            <a:off x="1032933" y="267171"/>
            <a:ext cx="7281334" cy="5177956"/>
          </a:xfrm>
          <a:prstGeom prst="rect">
            <a:avLst/>
          </a:prstGeom>
        </p:spPr>
        <p:txBody>
          <a:bodyPr wrap="square">
            <a:spAutoFit/>
          </a:bodyPr>
          <a:lstStyle/>
          <a:p>
            <a:pPr algn="l" rtl="0">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Some goals of the lesson about </a:t>
            </a:r>
            <a:r>
              <a:rPr lang="en-US" sz="2000" dirty="0" err="1">
                <a:latin typeface="Calibri" panose="020F0502020204030204" pitchFamily="34" charset="0"/>
                <a:ea typeface="Calibri" panose="020F0502020204030204" pitchFamily="34" charset="0"/>
                <a:cs typeface="Times New Roman" panose="02020603050405020304" pitchFamily="18" charset="0"/>
              </a:rPr>
              <a:t>Dalal</a:t>
            </a:r>
            <a:r>
              <a:rPr lang="en-US" sz="2000" dirty="0">
                <a:latin typeface="Calibri" panose="020F0502020204030204" pitchFamily="34" charset="0"/>
                <a:ea typeface="Calibri" panose="020F0502020204030204" pitchFamily="34" charset="0"/>
                <a:cs typeface="Times New Roman" panose="02020603050405020304" pitchFamily="18" charset="0"/>
              </a:rPr>
              <a:t> al-</a:t>
            </a:r>
            <a:r>
              <a:rPr lang="en-US" sz="2000" dirty="0" err="1">
                <a:latin typeface="Calibri" panose="020F0502020204030204" pitchFamily="34" charset="0"/>
                <a:ea typeface="Calibri" panose="020F0502020204030204" pitchFamily="34" charset="0"/>
                <a:cs typeface="Times New Roman" panose="02020603050405020304" pitchFamily="18" charset="0"/>
              </a:rPr>
              <a:t>Mughrabi</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algn="l" rtl="0">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“4. [The student should] mention the place where </a:t>
            </a:r>
            <a:r>
              <a:rPr lang="en-US" sz="2000" dirty="0" err="1">
                <a:latin typeface="Calibri" panose="020F0502020204030204" pitchFamily="34" charset="0"/>
                <a:ea typeface="Calibri" panose="020F0502020204030204" pitchFamily="34" charset="0"/>
                <a:cs typeface="Times New Roman" panose="02020603050405020304" pitchFamily="18" charset="0"/>
              </a:rPr>
              <a:t>Dalal</a:t>
            </a:r>
            <a:r>
              <a:rPr lang="en-US" sz="2000" dirty="0">
                <a:latin typeface="Calibri" panose="020F0502020204030204" pitchFamily="34" charset="0"/>
                <a:ea typeface="Calibri" panose="020F0502020204030204" pitchFamily="34" charset="0"/>
                <a:cs typeface="Times New Roman" panose="02020603050405020304" pitchFamily="18" charset="0"/>
              </a:rPr>
              <a:t> al-</a:t>
            </a:r>
            <a:r>
              <a:rPr lang="en-US" sz="2000" dirty="0" err="1">
                <a:latin typeface="Calibri" panose="020F0502020204030204" pitchFamily="34" charset="0"/>
                <a:ea typeface="Calibri" panose="020F0502020204030204" pitchFamily="34" charset="0"/>
                <a:cs typeface="Times New Roman" panose="02020603050405020304" pitchFamily="18" charset="0"/>
              </a:rPr>
              <a:t>Mughrabi</a:t>
            </a:r>
            <a:r>
              <a:rPr lang="en-US" sz="2000" dirty="0">
                <a:latin typeface="Calibri" panose="020F0502020204030204" pitchFamily="34" charset="0"/>
                <a:ea typeface="Calibri" panose="020F0502020204030204" pitchFamily="34" charset="0"/>
                <a:cs typeface="Times New Roman" panose="02020603050405020304" pitchFamily="18" charset="0"/>
              </a:rPr>
              <a:t> was born.</a:t>
            </a:r>
          </a:p>
          <a:p>
            <a:pPr algn="l" rtl="0">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5. Mention the name of the group commanded by </a:t>
            </a:r>
            <a:r>
              <a:rPr lang="en-US" sz="2000" dirty="0" err="1">
                <a:latin typeface="Calibri" panose="020F0502020204030204" pitchFamily="34" charset="0"/>
                <a:ea typeface="Calibri" panose="020F0502020204030204" pitchFamily="34" charset="0"/>
                <a:cs typeface="Times New Roman" panose="02020603050405020304" pitchFamily="18" charset="0"/>
              </a:rPr>
              <a:t>Dalal</a:t>
            </a:r>
            <a:r>
              <a:rPr lang="en-US" sz="2000" dirty="0">
                <a:latin typeface="Calibri" panose="020F0502020204030204" pitchFamily="34" charset="0"/>
                <a:ea typeface="Calibri" panose="020F0502020204030204" pitchFamily="34" charset="0"/>
                <a:cs typeface="Times New Roman" panose="02020603050405020304" pitchFamily="18" charset="0"/>
              </a:rPr>
              <a:t> and the number of its members.</a:t>
            </a:r>
          </a:p>
          <a:p>
            <a:pPr algn="l" rtl="0">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6. Give </a:t>
            </a:r>
            <a:r>
              <a:rPr lang="en-US" sz="2000" dirty="0" err="1">
                <a:latin typeface="Calibri" panose="020F0502020204030204" pitchFamily="34" charset="0"/>
                <a:ea typeface="Calibri" panose="020F0502020204030204" pitchFamily="34" charset="0"/>
                <a:cs typeface="Times New Roman" panose="02020603050405020304" pitchFamily="18" charset="0"/>
              </a:rPr>
              <a:t>Dalal’s</a:t>
            </a:r>
            <a:r>
              <a:rPr lang="en-US" sz="2000" dirty="0">
                <a:latin typeface="Calibri" panose="020F0502020204030204" pitchFamily="34" charset="0"/>
                <a:ea typeface="Calibri" panose="020F0502020204030204" pitchFamily="34" charset="0"/>
                <a:cs typeface="Times New Roman" panose="02020603050405020304" pitchFamily="18" charset="0"/>
              </a:rPr>
              <a:t> age when she fell as a martyr.</a:t>
            </a:r>
          </a:p>
          <a:p>
            <a:pPr algn="l" rtl="0">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7. Mention the place where she and her group members landed.</a:t>
            </a:r>
          </a:p>
          <a:p>
            <a:pPr algn="l" rtl="0">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8. Clarify the goal of the commandeering operation of the bus by </a:t>
            </a:r>
            <a:r>
              <a:rPr lang="en-US" sz="2000" dirty="0" err="1">
                <a:latin typeface="Calibri" panose="020F0502020204030204" pitchFamily="34" charset="0"/>
                <a:ea typeface="Calibri" panose="020F0502020204030204" pitchFamily="34" charset="0"/>
                <a:cs typeface="Times New Roman" panose="02020603050405020304" pitchFamily="18" charset="0"/>
              </a:rPr>
              <a:t>Dalal</a:t>
            </a:r>
            <a:r>
              <a:rPr lang="en-US" sz="2000" dirty="0">
                <a:latin typeface="Calibri" panose="020F0502020204030204" pitchFamily="34" charset="0"/>
                <a:ea typeface="Calibri" panose="020F0502020204030204" pitchFamily="34" charset="0"/>
                <a:cs typeface="Times New Roman" panose="02020603050405020304" pitchFamily="18" charset="0"/>
              </a:rPr>
              <a:t> and her group.</a:t>
            </a:r>
          </a:p>
          <a:p>
            <a:pPr algn="l" rtl="0">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9. Give the result of the battle that took place between the occupation forces and </a:t>
            </a:r>
            <a:r>
              <a:rPr lang="en-US" sz="2000" dirty="0" err="1">
                <a:latin typeface="Calibri" panose="020F0502020204030204" pitchFamily="34" charset="0"/>
                <a:ea typeface="Calibri" panose="020F0502020204030204" pitchFamily="34" charset="0"/>
                <a:cs typeface="Times New Roman" panose="02020603050405020304" pitchFamily="18" charset="0"/>
              </a:rPr>
              <a:t>Dalal’s</a:t>
            </a:r>
            <a:r>
              <a:rPr lang="en-US" sz="2000" dirty="0">
                <a:latin typeface="Calibri" panose="020F0502020204030204" pitchFamily="34" charset="0"/>
                <a:ea typeface="Calibri" panose="020F0502020204030204" pitchFamily="34" charset="0"/>
                <a:cs typeface="Times New Roman" panose="02020603050405020304" pitchFamily="18" charset="0"/>
              </a:rPr>
              <a:t> group.</a:t>
            </a:r>
          </a:p>
          <a:p>
            <a:pPr algn="l" rtl="0">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(Teacher’s guide, </a:t>
            </a:r>
            <a:r>
              <a:rPr lang="en-US" sz="2000" i="1" dirty="0">
                <a:latin typeface="Calibri" panose="020F0502020204030204" pitchFamily="34" charset="0"/>
                <a:ea typeface="Calibri" panose="020F0502020204030204" pitchFamily="34" charset="0"/>
                <a:cs typeface="Times New Roman" panose="02020603050405020304" pitchFamily="18" charset="0"/>
              </a:rPr>
              <a:t>Arabic Language</a:t>
            </a:r>
            <a:r>
              <a:rPr lang="en-US" sz="2000" dirty="0">
                <a:latin typeface="Calibri" panose="020F0502020204030204" pitchFamily="34" charset="0"/>
                <a:ea typeface="Calibri" panose="020F0502020204030204" pitchFamily="34" charset="0"/>
                <a:cs typeface="Times New Roman" panose="02020603050405020304" pitchFamily="18" charset="0"/>
              </a:rPr>
              <a:t>, Grade 5 (2018) p. 110)</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83304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BE7699C-0A7F-4BEA-9CF7-35F1CF3F022E}"/>
              </a:ext>
            </a:extLst>
          </p:cNvPr>
          <p:cNvSpPr>
            <a:spLocks noGrp="1"/>
          </p:cNvSpPr>
          <p:nvPr>
            <p:ph type="title"/>
          </p:nvPr>
        </p:nvSpPr>
        <p:spPr>
          <a:xfrm>
            <a:off x="838200" y="101601"/>
            <a:ext cx="10515600" cy="2705100"/>
          </a:xfrm>
        </p:spPr>
        <p:txBody>
          <a:bodyPr>
            <a:normAutofit fontScale="90000"/>
          </a:bodyPr>
          <a:lstStyle/>
          <a:p>
            <a:pPr algn="l" rtl="0"/>
            <a:br>
              <a:rPr lang="he-IL" sz="2400" u="sng" dirty="0"/>
            </a:br>
            <a:br>
              <a:rPr lang="he-IL" sz="2400" u="sng" dirty="0"/>
            </a:br>
            <a:r>
              <a:rPr lang="en-US" sz="2000" dirty="0">
                <a:solidFill>
                  <a:srgbClr val="7030A0"/>
                </a:solidFill>
                <a:latin typeface="+mn-lt"/>
              </a:rPr>
              <a:t>“</a:t>
            </a:r>
            <a:r>
              <a:rPr lang="en-US" sz="2000" u="sng" dirty="0">
                <a:solidFill>
                  <a:srgbClr val="7030A0"/>
                </a:solidFill>
                <a:latin typeface="+mn-lt"/>
              </a:rPr>
              <a:t>The </a:t>
            </a:r>
            <a:r>
              <a:rPr lang="en-US" sz="2000" b="1" u="sng" dirty="0">
                <a:solidFill>
                  <a:srgbClr val="7030A0"/>
                </a:solidFill>
                <a:latin typeface="+mn-lt"/>
              </a:rPr>
              <a:t>Israeli</a:t>
            </a:r>
            <a:r>
              <a:rPr lang="en-US" sz="2000" u="sng" dirty="0">
                <a:solidFill>
                  <a:srgbClr val="7030A0"/>
                </a:solidFill>
                <a:latin typeface="+mn-lt"/>
              </a:rPr>
              <a:t> Occupation</a:t>
            </a:r>
            <a:br>
              <a:rPr lang="en-US" sz="2000" u="sng" dirty="0">
                <a:solidFill>
                  <a:srgbClr val="7030A0"/>
                </a:solidFill>
                <a:latin typeface="+mn-lt"/>
              </a:rPr>
            </a:br>
            <a:r>
              <a:rPr lang="en-US" sz="2000" dirty="0">
                <a:solidFill>
                  <a:srgbClr val="7030A0"/>
                </a:solidFill>
                <a:latin typeface="+mn-lt"/>
              </a:rPr>
              <a:t>The Catastrophe [</a:t>
            </a:r>
            <a:r>
              <a:rPr lang="en-US" sz="2000" i="1" dirty="0" err="1">
                <a:solidFill>
                  <a:srgbClr val="7030A0"/>
                </a:solidFill>
                <a:latin typeface="+mn-lt"/>
              </a:rPr>
              <a:t>Nakbah</a:t>
            </a:r>
            <a:r>
              <a:rPr lang="en-US" sz="2000" dirty="0">
                <a:solidFill>
                  <a:srgbClr val="7030A0"/>
                </a:solidFill>
                <a:latin typeface="+mn-lt"/>
              </a:rPr>
              <a:t>] of 1948 was inflicted on the Palestinian society by the Zionist </a:t>
            </a:r>
            <a:r>
              <a:rPr lang="en-US" sz="2000" b="1" dirty="0">
                <a:solidFill>
                  <a:srgbClr val="7030A0"/>
                </a:solidFill>
                <a:latin typeface="+mn-lt"/>
              </a:rPr>
              <a:t>organizations</a:t>
            </a:r>
            <a:r>
              <a:rPr lang="en-US" sz="2000" dirty="0">
                <a:solidFill>
                  <a:srgbClr val="7030A0"/>
                </a:solidFill>
                <a:latin typeface="+mn-lt"/>
              </a:rPr>
              <a:t>, as most of the Palestinians were forced to emigrate from their land and the </a:t>
            </a:r>
            <a:r>
              <a:rPr lang="en-US" sz="2000" b="1" dirty="0">
                <a:solidFill>
                  <a:srgbClr val="7030A0"/>
                </a:solidFill>
                <a:latin typeface="+mn-lt"/>
              </a:rPr>
              <a:t>State of Israel</a:t>
            </a:r>
            <a:r>
              <a:rPr lang="en-US" sz="2000" dirty="0">
                <a:solidFill>
                  <a:srgbClr val="7030A0"/>
                </a:solidFill>
                <a:latin typeface="+mn-lt"/>
              </a:rPr>
              <a:t> was established in part of Palestine. The West Bank was annexed to Jordan in 1950 and the Gaza Strip was attached to the Egyptian administration. The setback [</a:t>
            </a:r>
            <a:r>
              <a:rPr lang="en-US" sz="2000" i="1" dirty="0" err="1">
                <a:solidFill>
                  <a:srgbClr val="7030A0"/>
                </a:solidFill>
                <a:latin typeface="+mn-lt"/>
              </a:rPr>
              <a:t>Naksah</a:t>
            </a:r>
            <a:r>
              <a:rPr lang="en-US" sz="2000" dirty="0">
                <a:solidFill>
                  <a:srgbClr val="7030A0"/>
                </a:solidFill>
                <a:latin typeface="+mn-lt"/>
              </a:rPr>
              <a:t>] of 1967 fell on the Palestinian society, as the </a:t>
            </a:r>
            <a:r>
              <a:rPr lang="en-US" sz="2000" b="1" dirty="0">
                <a:solidFill>
                  <a:srgbClr val="7030A0"/>
                </a:solidFill>
                <a:latin typeface="+mn-lt"/>
              </a:rPr>
              <a:t>Israelis</a:t>
            </a:r>
            <a:r>
              <a:rPr lang="en-US" sz="2000" dirty="0">
                <a:solidFill>
                  <a:srgbClr val="7030A0"/>
                </a:solidFill>
                <a:latin typeface="+mn-lt"/>
              </a:rPr>
              <a:t> managed to occupy the reminder of Palestine, that is, the West Bank and the Gaza Strip. The Sinai desert was also occupied from Egypt and the Golan Heights from Syria.”</a:t>
            </a:r>
            <a:br>
              <a:rPr lang="en-US" sz="2000" dirty="0">
                <a:solidFill>
                  <a:srgbClr val="7030A0"/>
                </a:solidFill>
                <a:latin typeface="+mn-lt"/>
              </a:rPr>
            </a:br>
            <a:br>
              <a:rPr lang="en-US" sz="2000" dirty="0">
                <a:solidFill>
                  <a:srgbClr val="7030A0"/>
                </a:solidFill>
                <a:latin typeface="+mn-lt"/>
              </a:rPr>
            </a:br>
            <a:r>
              <a:rPr lang="en-US" sz="2000" dirty="0">
                <a:solidFill>
                  <a:srgbClr val="7030A0"/>
                </a:solidFill>
                <a:latin typeface="+mn-lt"/>
              </a:rPr>
              <a:t>(</a:t>
            </a:r>
            <a:r>
              <a:rPr lang="en-US" sz="2000" i="1" dirty="0">
                <a:solidFill>
                  <a:srgbClr val="7030A0"/>
                </a:solidFill>
                <a:latin typeface="+mn-lt"/>
              </a:rPr>
              <a:t>National Education</a:t>
            </a:r>
            <a:r>
              <a:rPr lang="en-US" sz="2000" dirty="0">
                <a:solidFill>
                  <a:srgbClr val="7030A0"/>
                </a:solidFill>
                <a:latin typeface="+mn-lt"/>
              </a:rPr>
              <a:t>, Grade 5 (2014) p. 30. </a:t>
            </a:r>
            <a:r>
              <a:rPr lang="en-US" sz="2000" b="1" dirty="0">
                <a:solidFill>
                  <a:srgbClr val="7030A0"/>
                </a:solidFill>
                <a:latin typeface="+mn-lt"/>
              </a:rPr>
              <a:t>Emphasis Added</a:t>
            </a:r>
            <a:r>
              <a:rPr lang="en-US" sz="2000" dirty="0">
                <a:solidFill>
                  <a:srgbClr val="7030A0"/>
                </a:solidFill>
                <a:latin typeface="+mn-lt"/>
              </a:rPr>
              <a:t>) </a:t>
            </a:r>
            <a:br>
              <a:rPr lang="he-IL" sz="2200" dirty="0">
                <a:solidFill>
                  <a:srgbClr val="7030A0"/>
                </a:solidFill>
              </a:rPr>
            </a:br>
            <a:br>
              <a:rPr lang="he-IL" sz="2200" dirty="0">
                <a:solidFill>
                  <a:srgbClr val="7030A0"/>
                </a:solidFill>
              </a:rPr>
            </a:br>
            <a:br>
              <a:rPr lang="en-US" sz="2400" dirty="0"/>
            </a:br>
            <a:endParaRPr lang="he-IL" sz="2400" dirty="0"/>
          </a:p>
        </p:txBody>
      </p:sp>
      <p:sp>
        <p:nvSpPr>
          <p:cNvPr id="3" name="מציין מיקום תוכן 2">
            <a:extLst>
              <a:ext uri="{FF2B5EF4-FFF2-40B4-BE49-F238E27FC236}">
                <a16:creationId xmlns:a16="http://schemas.microsoft.com/office/drawing/2014/main" id="{B3D08102-300E-407A-AA6B-B00C2DFB5F88}"/>
              </a:ext>
            </a:extLst>
          </p:cNvPr>
          <p:cNvSpPr>
            <a:spLocks noGrp="1"/>
          </p:cNvSpPr>
          <p:nvPr>
            <p:ph idx="1"/>
          </p:nvPr>
        </p:nvSpPr>
        <p:spPr>
          <a:xfrm>
            <a:off x="3175000" y="2806702"/>
            <a:ext cx="5397500" cy="3733798"/>
          </a:xfrm>
        </p:spPr>
        <p:txBody>
          <a:bodyPr/>
          <a:lstStyle/>
          <a:p>
            <a:pPr marL="0" indent="0" algn="ctr">
              <a:buNone/>
            </a:pPr>
            <a:endParaRPr lang="he-IL" dirty="0"/>
          </a:p>
        </p:txBody>
      </p:sp>
      <p:sp>
        <p:nvSpPr>
          <p:cNvPr id="4" name="Rectangle 2">
            <a:extLst>
              <a:ext uri="{FF2B5EF4-FFF2-40B4-BE49-F238E27FC236}">
                <a16:creationId xmlns:a16="http://schemas.microsoft.com/office/drawing/2014/main" id="{7AE13034-8184-4251-BE98-0DFC9F026780}"/>
              </a:ext>
            </a:extLst>
          </p:cNvPr>
          <p:cNvSpPr>
            <a:spLocks noChangeArrowheads="1"/>
          </p:cNvSpPr>
          <p:nvPr/>
        </p:nvSpPr>
        <p:spPr bwMode="auto">
          <a:xfrm>
            <a:off x="6248928" y="3099602"/>
            <a:ext cx="10710333" cy="32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e-IL"/>
          </a:p>
        </p:txBody>
      </p:sp>
      <p:pic>
        <p:nvPicPr>
          <p:cNvPr id="1025" name="Picture 1" descr="חל ה 30 כיבוש">
            <a:extLst>
              <a:ext uri="{FF2B5EF4-FFF2-40B4-BE49-F238E27FC236}">
                <a16:creationId xmlns:a16="http://schemas.microsoft.com/office/drawing/2014/main" id="{4A8DA15E-E497-468E-80EA-867304309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0" y="2882902"/>
            <a:ext cx="5397500" cy="37337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AF58AA26-6726-4C33-AB6A-33AA2F0F3E2A}"/>
              </a:ext>
            </a:extLst>
          </p:cNvPr>
          <p:cNvSpPr>
            <a:spLocks noChangeArrowheads="1"/>
          </p:cNvSpPr>
          <p:nvPr/>
        </p:nvSpPr>
        <p:spPr bwMode="auto">
          <a:xfrm flipV="1">
            <a:off x="6248928" y="5419724"/>
            <a:ext cx="107103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e-IL"/>
          </a:p>
        </p:txBody>
      </p:sp>
    </p:spTree>
    <p:extLst>
      <p:ext uri="{BB962C8B-B14F-4D97-AF65-F5344CB8AC3E}">
        <p14:creationId xmlns:p14="http://schemas.microsoft.com/office/powerpoint/2010/main" val="34383649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0305D6-6223-4338-B154-45E0362328E1}"/>
              </a:ext>
            </a:extLst>
          </p:cNvPr>
          <p:cNvSpPr>
            <a:spLocks noGrp="1"/>
          </p:cNvSpPr>
          <p:nvPr>
            <p:ph type="title"/>
          </p:nvPr>
        </p:nvSpPr>
        <p:spPr>
          <a:xfrm>
            <a:off x="838200" y="1"/>
            <a:ext cx="10515600" cy="3187700"/>
          </a:xfrm>
        </p:spPr>
        <p:txBody>
          <a:bodyPr>
            <a:noAutofit/>
          </a:bodyPr>
          <a:lstStyle/>
          <a:p>
            <a:pPr algn="l" rtl="0"/>
            <a:br>
              <a:rPr lang="he-IL" sz="2400" dirty="0"/>
            </a:br>
            <a:r>
              <a:rPr lang="en-US" sz="2000" dirty="0">
                <a:latin typeface="+mn-lt"/>
              </a:rPr>
              <a:t>“Some states and their communication media regard the actions taken by the national liberation movements as terrorist actions. In the Palestinian case, the Zionist occupation, and some states that support it regard the Palestinian people’s struggle to liberate its homeland as a terrorist activity that should be resisted and eliminated by all means. On the other hand, you will find many other states that regard the resistance of the Palestinian people as legitimate and as a legal right approved by the international community and the international laws. </a:t>
            </a:r>
            <a:br>
              <a:rPr lang="en-US" sz="2000" dirty="0">
                <a:latin typeface="+mn-lt"/>
              </a:rPr>
            </a:br>
            <a:r>
              <a:rPr lang="en-US" sz="2000" dirty="0">
                <a:latin typeface="+mn-lt"/>
              </a:rPr>
              <a:t>…</a:t>
            </a:r>
            <a:br>
              <a:rPr lang="en-US" sz="2000" dirty="0">
                <a:latin typeface="+mn-lt"/>
              </a:rPr>
            </a:br>
            <a:r>
              <a:rPr lang="en-US" sz="2000" dirty="0">
                <a:latin typeface="+mn-lt"/>
              </a:rPr>
              <a:t>An issue for discussion: Some people interpret the resistance actions carried out by the liberation movements as terrorist actions. How would you answer that?” </a:t>
            </a:r>
            <a:br>
              <a:rPr lang="en-US" sz="2000" dirty="0">
                <a:latin typeface="+mn-lt"/>
              </a:rPr>
            </a:br>
            <a:br>
              <a:rPr lang="en-US" sz="2000" dirty="0">
                <a:latin typeface="+mn-lt"/>
              </a:rPr>
            </a:br>
            <a:r>
              <a:rPr lang="en-US" sz="2000" dirty="0">
                <a:latin typeface="+mn-lt"/>
              </a:rPr>
              <a:t>(</a:t>
            </a:r>
            <a:r>
              <a:rPr lang="en-US" sz="2000" i="1" dirty="0">
                <a:latin typeface="+mn-lt"/>
              </a:rPr>
              <a:t>History Studies</a:t>
            </a:r>
            <a:r>
              <a:rPr lang="en-US" sz="2000" dirty="0">
                <a:latin typeface="+mn-lt"/>
              </a:rPr>
              <a:t>, Grade 11, Part 2 (2019) p. 12)</a:t>
            </a:r>
            <a:br>
              <a:rPr lang="en-US" sz="2000" dirty="0"/>
            </a:br>
            <a:endParaRPr lang="he-IL" sz="2000" dirty="0"/>
          </a:p>
        </p:txBody>
      </p:sp>
      <p:pic>
        <p:nvPicPr>
          <p:cNvPr id="4" name="מציין מיקום תוכן 3">
            <a:extLst>
              <a:ext uri="{FF2B5EF4-FFF2-40B4-BE49-F238E27FC236}">
                <a16:creationId xmlns:a16="http://schemas.microsoft.com/office/drawing/2014/main" id="{4DE69F1F-301D-43BD-8A10-028B876C51DA}"/>
              </a:ext>
            </a:extLst>
          </p:cNvPr>
          <p:cNvPicPr>
            <a:picLocks noGrp="1" noChangeAspect="1"/>
          </p:cNvPicPr>
          <p:nvPr>
            <p:ph idx="1"/>
          </p:nvPr>
        </p:nvPicPr>
        <p:blipFill>
          <a:blip r:embed="rId2"/>
          <a:stretch>
            <a:fillRect/>
          </a:stretch>
        </p:blipFill>
        <p:spPr>
          <a:xfrm>
            <a:off x="2696137" y="3429001"/>
            <a:ext cx="6799726" cy="1536700"/>
          </a:xfrm>
          <a:prstGeom prst="rect">
            <a:avLst/>
          </a:prstGeom>
        </p:spPr>
      </p:pic>
      <p:pic>
        <p:nvPicPr>
          <p:cNvPr id="5" name="תמונה 4">
            <a:extLst>
              <a:ext uri="{FF2B5EF4-FFF2-40B4-BE49-F238E27FC236}">
                <a16:creationId xmlns:a16="http://schemas.microsoft.com/office/drawing/2014/main" id="{DD40395E-74D8-4BE5-A814-C5AE51E91365}"/>
              </a:ext>
            </a:extLst>
          </p:cNvPr>
          <p:cNvPicPr>
            <a:picLocks noChangeAspect="1"/>
          </p:cNvPicPr>
          <p:nvPr/>
        </p:nvPicPr>
        <p:blipFill>
          <a:blip r:embed="rId3"/>
          <a:stretch>
            <a:fillRect/>
          </a:stretch>
        </p:blipFill>
        <p:spPr>
          <a:xfrm>
            <a:off x="3069625" y="5181600"/>
            <a:ext cx="6535350" cy="1079367"/>
          </a:xfrm>
          <a:prstGeom prst="rect">
            <a:avLst/>
          </a:prstGeom>
        </p:spPr>
      </p:pic>
    </p:spTree>
    <p:extLst>
      <p:ext uri="{BB962C8B-B14F-4D97-AF65-F5344CB8AC3E}">
        <p14:creationId xmlns:p14="http://schemas.microsoft.com/office/powerpoint/2010/main" val="7287783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30B0A7-A9AA-48F3-97B6-0D1FF28392CC}"/>
              </a:ext>
            </a:extLst>
          </p:cNvPr>
          <p:cNvSpPr>
            <a:spLocks noGrp="1"/>
          </p:cNvSpPr>
          <p:nvPr>
            <p:ph type="title"/>
          </p:nvPr>
        </p:nvSpPr>
        <p:spPr>
          <a:xfrm>
            <a:off x="838200" y="924719"/>
            <a:ext cx="5562600" cy="5082381"/>
          </a:xfrm>
        </p:spPr>
        <p:txBody>
          <a:bodyPr>
            <a:normAutofit fontScale="90000"/>
          </a:bodyPr>
          <a:lstStyle/>
          <a:p>
            <a:pPr algn="l" rtl="0"/>
            <a:r>
              <a:rPr lang="en-US" sz="2000" dirty="0">
                <a:latin typeface="+mn-lt"/>
              </a:rPr>
              <a:t>“We will sing and learn by heart:</a:t>
            </a:r>
            <a:br>
              <a:rPr lang="en-US" sz="2000" dirty="0">
                <a:latin typeface="+mn-lt"/>
              </a:rPr>
            </a:br>
            <a:br>
              <a:rPr lang="en-US" sz="2000" dirty="0">
                <a:latin typeface="+mn-lt"/>
              </a:rPr>
            </a:br>
            <a:r>
              <a:rPr lang="en-US" sz="2200" dirty="0">
                <a:latin typeface="+mn-lt"/>
              </a:rPr>
              <a:t>The Land of the Noble Ones</a:t>
            </a:r>
            <a:br>
              <a:rPr lang="he-IL" sz="2000" dirty="0"/>
            </a:br>
            <a:br>
              <a:rPr lang="en-US" sz="2000" dirty="0"/>
            </a:br>
            <a:r>
              <a:rPr lang="en-US" sz="2000" dirty="0">
                <a:latin typeface="+mn-lt"/>
              </a:rPr>
              <a:t>I swear! I shall sacrifice my blood</a:t>
            </a:r>
            <a:br>
              <a:rPr lang="en-US" sz="2000" dirty="0">
                <a:latin typeface="+mn-lt"/>
              </a:rPr>
            </a:br>
            <a:r>
              <a:rPr lang="en-US" sz="2000" dirty="0">
                <a:latin typeface="+mn-lt"/>
              </a:rPr>
              <a:t>In order to water the land of the noble ones</a:t>
            </a:r>
            <a:br>
              <a:rPr lang="en-US" sz="2000" dirty="0">
                <a:latin typeface="+mn-lt"/>
              </a:rPr>
            </a:br>
            <a:r>
              <a:rPr lang="en-US" sz="2000" dirty="0">
                <a:latin typeface="+mn-lt"/>
              </a:rPr>
              <a:t>And to remove the usurper [</a:t>
            </a:r>
            <a:r>
              <a:rPr lang="en-US" sz="2000" i="1" dirty="0" err="1">
                <a:latin typeface="+mn-lt"/>
              </a:rPr>
              <a:t>Ghaseb</a:t>
            </a:r>
            <a:r>
              <a:rPr lang="en-US" sz="2000" dirty="0">
                <a:latin typeface="+mn-lt"/>
              </a:rPr>
              <a:t> - Israel] from my land</a:t>
            </a:r>
            <a:br>
              <a:rPr lang="en-US" sz="2000" dirty="0">
                <a:latin typeface="+mn-lt"/>
              </a:rPr>
            </a:br>
            <a:r>
              <a:rPr lang="en-US" sz="2000" dirty="0">
                <a:latin typeface="+mn-lt"/>
              </a:rPr>
              <a:t>And to exterminate [</a:t>
            </a:r>
            <a:r>
              <a:rPr lang="en-US" sz="2000" i="1" dirty="0" err="1">
                <a:latin typeface="+mn-lt"/>
              </a:rPr>
              <a:t>ubid</a:t>
            </a:r>
            <a:r>
              <a:rPr lang="en-US" sz="2000" dirty="0">
                <a:latin typeface="+mn-lt"/>
              </a:rPr>
              <a:t>] the foreigners’ remnants</a:t>
            </a:r>
            <a:br>
              <a:rPr lang="en-US" sz="2000" dirty="0">
                <a:latin typeface="+mn-lt"/>
              </a:rPr>
            </a:br>
            <a:r>
              <a:rPr lang="en-US" sz="2000" dirty="0">
                <a:latin typeface="+mn-lt"/>
              </a:rPr>
              <a:t>O land of Al-Aqsa [Mosque] and the holy place [</a:t>
            </a:r>
            <a:r>
              <a:rPr lang="en-US" sz="2000" i="1" dirty="0">
                <a:latin typeface="+mn-lt"/>
              </a:rPr>
              <a:t>haram</a:t>
            </a:r>
            <a:r>
              <a:rPr lang="en-US" sz="2000" dirty="0">
                <a:latin typeface="+mn-lt"/>
              </a:rPr>
              <a:t>]</a:t>
            </a:r>
            <a:br>
              <a:rPr lang="en-US" sz="2000" dirty="0">
                <a:latin typeface="+mn-lt"/>
              </a:rPr>
            </a:br>
            <a:r>
              <a:rPr lang="en-US" sz="2000" dirty="0">
                <a:latin typeface="+mn-lt"/>
              </a:rPr>
              <a:t>O cradle of pride and nobility</a:t>
            </a:r>
            <a:br>
              <a:rPr lang="en-US" sz="2000" dirty="0">
                <a:latin typeface="+mn-lt"/>
              </a:rPr>
            </a:br>
            <a:r>
              <a:rPr lang="en-US" sz="2000" dirty="0">
                <a:latin typeface="+mn-lt"/>
              </a:rPr>
              <a:t>Patience, patience, for victory is ours</a:t>
            </a:r>
            <a:br>
              <a:rPr lang="en-US" sz="2000" dirty="0">
                <a:latin typeface="+mn-lt"/>
              </a:rPr>
            </a:br>
            <a:r>
              <a:rPr lang="en-US" sz="2000" dirty="0">
                <a:latin typeface="+mn-lt"/>
              </a:rPr>
              <a:t>And dawn is peeping from the darkness”</a:t>
            </a:r>
            <a:br>
              <a:rPr lang="en-US" sz="2000" dirty="0">
                <a:latin typeface="+mn-lt"/>
              </a:rPr>
            </a:br>
            <a:br>
              <a:rPr lang="en-US" sz="2000" dirty="0">
                <a:latin typeface="+mn-lt"/>
              </a:rPr>
            </a:br>
            <a:r>
              <a:rPr lang="en-US" sz="2000" dirty="0">
                <a:latin typeface="+mn-lt"/>
              </a:rPr>
              <a:t>(</a:t>
            </a:r>
            <a:r>
              <a:rPr lang="en-US" sz="2000" i="1" dirty="0">
                <a:latin typeface="+mn-lt"/>
              </a:rPr>
              <a:t>Our Beautiful Language</a:t>
            </a:r>
            <a:r>
              <a:rPr lang="en-US" sz="2000" dirty="0">
                <a:latin typeface="+mn-lt"/>
              </a:rPr>
              <a:t>, Grade 3, Part 2 (2019) p. 66)</a:t>
            </a:r>
            <a:br>
              <a:rPr lang="en-US" sz="2400" dirty="0"/>
            </a:br>
            <a:br>
              <a:rPr lang="en-US" sz="2000" dirty="0"/>
            </a:br>
            <a:endParaRPr lang="he-IL" sz="2000" dirty="0"/>
          </a:p>
        </p:txBody>
      </p:sp>
      <p:pic>
        <p:nvPicPr>
          <p:cNvPr id="4" name="מציין מיקום תוכן 3" descr="אדמת האצילים מלא">
            <a:extLst>
              <a:ext uri="{FF2B5EF4-FFF2-40B4-BE49-F238E27FC236}">
                <a16:creationId xmlns:a16="http://schemas.microsoft.com/office/drawing/2014/main" id="{F856A9C3-D053-4929-92B0-7E8A9697007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32372" y="706355"/>
            <a:ext cx="4410075" cy="5082381"/>
          </a:xfrm>
          <a:prstGeom prst="rect">
            <a:avLst/>
          </a:prstGeom>
          <a:noFill/>
          <a:ln>
            <a:noFill/>
          </a:ln>
        </p:spPr>
      </p:pic>
    </p:spTree>
    <p:extLst>
      <p:ext uri="{BB962C8B-B14F-4D97-AF65-F5344CB8AC3E}">
        <p14:creationId xmlns:p14="http://schemas.microsoft.com/office/powerpoint/2010/main" val="36126292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98962219-F776-4CA9-ADBD-74C5C27AA1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150" y="3780817"/>
            <a:ext cx="5295900" cy="1993450"/>
          </a:xfrm>
          <a:prstGeom prst="rect">
            <a:avLst/>
          </a:prstGeom>
        </p:spPr>
      </p:pic>
      <p:sp>
        <p:nvSpPr>
          <p:cNvPr id="4" name="מלבן 3">
            <a:extLst>
              <a:ext uri="{FF2B5EF4-FFF2-40B4-BE49-F238E27FC236}">
                <a16:creationId xmlns:a16="http://schemas.microsoft.com/office/drawing/2014/main" id="{FE5F01BD-1AE6-440E-8DA4-8FC82BB5A764}"/>
              </a:ext>
            </a:extLst>
          </p:cNvPr>
          <p:cNvSpPr/>
          <p:nvPr/>
        </p:nvSpPr>
        <p:spPr>
          <a:xfrm>
            <a:off x="6534150" y="171449"/>
            <a:ext cx="5143500" cy="1927835"/>
          </a:xfrm>
          <a:prstGeom prst="rect">
            <a:avLst/>
          </a:prstGeom>
        </p:spPr>
        <p:txBody>
          <a:bodyPr wrap="square">
            <a:spAutoFit/>
          </a:bodyPr>
          <a:lstStyle/>
          <a:p>
            <a:pPr algn="l" rtl="0">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“The student will sing the poem ‘The Land of the Noble Ones’ in [its] melody.”</a:t>
            </a:r>
          </a:p>
          <a:p>
            <a:pPr algn="l" rtl="0">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(Teacher’s guide, </a:t>
            </a:r>
            <a:r>
              <a:rPr lang="en-US" sz="2000" i="1" dirty="0">
                <a:latin typeface="Calibri" panose="020F0502020204030204" pitchFamily="34" charset="0"/>
                <a:ea typeface="Calibri" panose="020F0502020204030204" pitchFamily="34" charset="0"/>
                <a:cs typeface="Times New Roman" panose="02020603050405020304" pitchFamily="18" charset="0"/>
              </a:rPr>
              <a:t>Our Beautiful Language</a:t>
            </a:r>
            <a:r>
              <a:rPr lang="en-US" sz="2000" dirty="0">
                <a:latin typeface="Calibri" panose="020F0502020204030204" pitchFamily="34" charset="0"/>
                <a:ea typeface="Calibri" panose="020F0502020204030204" pitchFamily="34" charset="0"/>
                <a:cs typeface="Times New Roman" panose="02020603050405020304" pitchFamily="18" charset="0"/>
              </a:rPr>
              <a:t>, Grade 3 (2018) p. 56)</a:t>
            </a:r>
            <a:r>
              <a:rPr lang="he-IL"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מלבן 4">
            <a:extLst>
              <a:ext uri="{FF2B5EF4-FFF2-40B4-BE49-F238E27FC236}">
                <a16:creationId xmlns:a16="http://schemas.microsoft.com/office/drawing/2014/main" id="{DA5F1CFD-1825-4200-895F-363DC38EB049}"/>
              </a:ext>
            </a:extLst>
          </p:cNvPr>
          <p:cNvSpPr/>
          <p:nvPr/>
        </p:nvSpPr>
        <p:spPr>
          <a:xfrm>
            <a:off x="6381750" y="2354729"/>
            <a:ext cx="5295900" cy="373757"/>
          </a:xfrm>
          <a:prstGeom prst="rect">
            <a:avLst/>
          </a:prstGeom>
        </p:spPr>
        <p:txBody>
          <a:bodyPr wrap="square">
            <a:spAutoFit/>
          </a:bodyPr>
          <a:lstStyle/>
          <a:p>
            <a:pPr>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 </a:t>
            </a:r>
            <a:r>
              <a:rPr lang="en-US"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https://www.youtube.com/watch?v=Yan7tf3E6UU</a:t>
            </a: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7" name="תמונה 6">
            <a:extLst>
              <a:ext uri="{FF2B5EF4-FFF2-40B4-BE49-F238E27FC236}">
                <a16:creationId xmlns:a16="http://schemas.microsoft.com/office/drawing/2014/main" id="{0959C0CA-0D8B-42FB-8E4D-31A24B0FF4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726" y="1695450"/>
            <a:ext cx="6071424" cy="4286250"/>
          </a:xfrm>
          <a:prstGeom prst="rect">
            <a:avLst/>
          </a:prstGeom>
        </p:spPr>
      </p:pic>
    </p:spTree>
    <p:extLst>
      <p:ext uri="{BB962C8B-B14F-4D97-AF65-F5344CB8AC3E}">
        <p14:creationId xmlns:p14="http://schemas.microsoft.com/office/powerpoint/2010/main" val="27252174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3DFB637-3BAB-458B-BAE8-73BF62B36056}"/>
              </a:ext>
            </a:extLst>
          </p:cNvPr>
          <p:cNvSpPr>
            <a:spLocks noGrp="1"/>
          </p:cNvSpPr>
          <p:nvPr>
            <p:ph type="title"/>
          </p:nvPr>
        </p:nvSpPr>
        <p:spPr>
          <a:xfrm>
            <a:off x="838200" y="337416"/>
            <a:ext cx="10515600" cy="2263775"/>
          </a:xfrm>
        </p:spPr>
        <p:txBody>
          <a:bodyPr>
            <a:normAutofit/>
          </a:bodyPr>
          <a:lstStyle/>
          <a:p>
            <a:pPr algn="l" rtl="0"/>
            <a:r>
              <a:rPr lang="en-US" sz="2000" dirty="0">
                <a:latin typeface="+mn-lt"/>
              </a:rPr>
              <a:t>“The neighbor: ‘The curfew does not include us in al-</a:t>
            </a:r>
            <a:r>
              <a:rPr lang="en-US" sz="2000" dirty="0" err="1">
                <a:latin typeface="+mn-lt"/>
              </a:rPr>
              <a:t>Shurafah</a:t>
            </a:r>
            <a:r>
              <a:rPr lang="en-US" sz="2000" dirty="0">
                <a:latin typeface="+mn-lt"/>
              </a:rPr>
              <a:t> [neighborhood]. It is imposed on al-</a:t>
            </a:r>
            <a:r>
              <a:rPr lang="en-US" sz="2000" dirty="0" err="1">
                <a:latin typeface="+mn-lt"/>
              </a:rPr>
              <a:t>Natarish</a:t>
            </a:r>
            <a:r>
              <a:rPr lang="en-US" sz="2000" dirty="0">
                <a:latin typeface="+mn-lt"/>
              </a:rPr>
              <a:t> [neighborhood]. It seems that there is a barbecue party there with Molotov Cocktails on one of the buses of </a:t>
            </a:r>
            <a:r>
              <a:rPr lang="en-US" sz="2000" dirty="0" err="1">
                <a:latin typeface="+mn-lt"/>
              </a:rPr>
              <a:t>Psagot</a:t>
            </a:r>
            <a:r>
              <a:rPr lang="en-US" sz="2000" dirty="0">
                <a:latin typeface="+mn-lt"/>
              </a:rPr>
              <a:t> colony [</a:t>
            </a:r>
            <a:r>
              <a:rPr lang="en-US" sz="2000" i="1" dirty="0" err="1">
                <a:latin typeface="+mn-lt"/>
              </a:rPr>
              <a:t>musta’marah</a:t>
            </a:r>
            <a:r>
              <a:rPr lang="en-US" sz="2000" dirty="0">
                <a:latin typeface="+mn-lt"/>
              </a:rPr>
              <a:t>] on Mount </a:t>
            </a:r>
            <a:r>
              <a:rPr lang="en-US" sz="2000">
                <a:latin typeface="+mn-lt"/>
              </a:rPr>
              <a:t>al-Tawil.”   </a:t>
            </a:r>
            <a:br>
              <a:rPr lang="en-US" sz="2000" dirty="0">
                <a:latin typeface="+mn-lt"/>
              </a:rPr>
            </a:br>
            <a:br>
              <a:rPr lang="en-US" sz="2000" dirty="0">
                <a:latin typeface="+mn-lt"/>
              </a:rPr>
            </a:br>
            <a:r>
              <a:rPr lang="en-US" sz="2000" dirty="0">
                <a:latin typeface="+mn-lt"/>
              </a:rPr>
              <a:t>(</a:t>
            </a:r>
            <a:r>
              <a:rPr lang="en-US" sz="2000" i="1" dirty="0">
                <a:latin typeface="+mn-lt"/>
              </a:rPr>
              <a:t>Arabic Language</a:t>
            </a:r>
            <a:r>
              <a:rPr lang="en-US" sz="2000" dirty="0">
                <a:latin typeface="+mn-lt"/>
              </a:rPr>
              <a:t>, Grade 9, Part 1 (2019) p, 61. The “barbecue party” expression is marked in </a:t>
            </a:r>
            <a:r>
              <a:rPr lang="en-US" sz="2000" dirty="0">
                <a:solidFill>
                  <a:srgbClr val="FF0000"/>
                </a:solidFill>
                <a:latin typeface="+mn-lt"/>
              </a:rPr>
              <a:t>red</a:t>
            </a:r>
            <a:r>
              <a:rPr lang="en-US" sz="2000" dirty="0">
                <a:latin typeface="+mn-lt"/>
              </a:rPr>
              <a:t>)</a:t>
            </a:r>
            <a:br>
              <a:rPr lang="en-US" sz="2000" dirty="0"/>
            </a:br>
            <a:endParaRPr lang="he-IL" sz="2000" dirty="0"/>
          </a:p>
        </p:txBody>
      </p:sp>
      <p:pic>
        <p:nvPicPr>
          <p:cNvPr id="4" name="מציין מיקום תוכן 3" descr="חגיגת צלי">
            <a:extLst>
              <a:ext uri="{FF2B5EF4-FFF2-40B4-BE49-F238E27FC236}">
                <a16:creationId xmlns:a16="http://schemas.microsoft.com/office/drawing/2014/main" id="{ADD8B5CB-A711-49E8-8907-1B2EE18C951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7100" y="4000501"/>
            <a:ext cx="5575300" cy="1554164"/>
          </a:xfrm>
          <a:prstGeom prst="rect">
            <a:avLst/>
          </a:prstGeom>
          <a:noFill/>
          <a:ln>
            <a:noFill/>
          </a:ln>
        </p:spPr>
      </p:pic>
    </p:spTree>
    <p:extLst>
      <p:ext uri="{BB962C8B-B14F-4D97-AF65-F5344CB8AC3E}">
        <p14:creationId xmlns:p14="http://schemas.microsoft.com/office/powerpoint/2010/main" val="39252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79FAA94-1328-432B-AB0F-A495D2C02162}"/>
              </a:ext>
            </a:extLst>
          </p:cNvPr>
          <p:cNvSpPr>
            <a:spLocks noGrp="1"/>
          </p:cNvSpPr>
          <p:nvPr>
            <p:ph type="title"/>
          </p:nvPr>
        </p:nvSpPr>
        <p:spPr>
          <a:xfrm>
            <a:off x="749301" y="254000"/>
            <a:ext cx="10515600" cy="1598756"/>
          </a:xfrm>
        </p:spPr>
        <p:txBody>
          <a:bodyPr>
            <a:normAutofit fontScale="90000"/>
          </a:bodyPr>
          <a:lstStyle/>
          <a:p>
            <a:pPr algn="l" rtl="0"/>
            <a:br>
              <a:rPr lang="he-IL" sz="2000" dirty="0"/>
            </a:br>
            <a:r>
              <a:rPr lang="en-US" sz="2000" dirty="0">
                <a:latin typeface="+mn-lt"/>
              </a:rPr>
              <a:t>“Palestine is Arab and Muslim”</a:t>
            </a:r>
            <a:br>
              <a:rPr lang="en-US" sz="2000" dirty="0">
                <a:latin typeface="+mn-lt"/>
              </a:rPr>
            </a:br>
            <a:r>
              <a:rPr lang="en-US" sz="2000" dirty="0">
                <a:latin typeface="+mn-lt"/>
              </a:rPr>
              <a:t>“States of the Arab Homeland”</a:t>
            </a:r>
            <a:br>
              <a:rPr lang="en-US" sz="2000" dirty="0">
                <a:latin typeface="+mn-lt"/>
              </a:rPr>
            </a:br>
            <a:r>
              <a:rPr lang="en-US" sz="2000" dirty="0">
                <a:latin typeface="+mn-lt"/>
              </a:rPr>
              <a:t>“Palestine”</a:t>
            </a:r>
            <a:br>
              <a:rPr lang="en-US" sz="2000" dirty="0">
                <a:latin typeface="+mn-lt"/>
              </a:rPr>
            </a:br>
            <a:br>
              <a:rPr lang="en-US" sz="2000" dirty="0">
                <a:latin typeface="+mn-lt"/>
              </a:rPr>
            </a:br>
            <a:r>
              <a:rPr lang="en-US" sz="2000" dirty="0">
                <a:latin typeface="+mn-lt"/>
              </a:rPr>
              <a:t>(</a:t>
            </a:r>
            <a:r>
              <a:rPr lang="en-US" sz="2000" i="1" dirty="0">
                <a:latin typeface="+mn-lt"/>
              </a:rPr>
              <a:t>National and Social Upbringing</a:t>
            </a:r>
            <a:r>
              <a:rPr lang="en-US" sz="2000" dirty="0">
                <a:latin typeface="+mn-lt"/>
              </a:rPr>
              <a:t>, Grade 4, Part 1 (2019) p. 8)</a:t>
            </a:r>
            <a:br>
              <a:rPr lang="en-US" sz="2200" dirty="0"/>
            </a:br>
            <a:endParaRPr lang="he-IL" sz="2200" dirty="0"/>
          </a:p>
        </p:txBody>
      </p:sp>
      <p:pic>
        <p:nvPicPr>
          <p:cNvPr id="5" name="תמונה 4" descr="חל דא 7א">
            <a:extLst>
              <a:ext uri="{FF2B5EF4-FFF2-40B4-BE49-F238E27FC236}">
                <a16:creationId xmlns:a16="http://schemas.microsoft.com/office/drawing/2014/main" id="{ADC329B3-D8E1-407A-93DE-B15A21C4DA9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57599" y="3035300"/>
            <a:ext cx="4705351" cy="3568700"/>
          </a:xfrm>
          <a:prstGeom prst="rect">
            <a:avLst/>
          </a:prstGeom>
          <a:noFill/>
          <a:ln>
            <a:noFill/>
          </a:ln>
        </p:spPr>
      </p:pic>
      <p:pic>
        <p:nvPicPr>
          <p:cNvPr id="7" name="מציין מיקום תוכן 6">
            <a:extLst>
              <a:ext uri="{FF2B5EF4-FFF2-40B4-BE49-F238E27FC236}">
                <a16:creationId xmlns:a16="http://schemas.microsoft.com/office/drawing/2014/main" id="{ED7F1A55-8F9D-47D7-8787-C659EBA4414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7301" y="1852756"/>
            <a:ext cx="4419600" cy="838659"/>
          </a:xfrm>
        </p:spPr>
      </p:pic>
    </p:spTree>
    <p:extLst>
      <p:ext uri="{BB962C8B-B14F-4D97-AF65-F5344CB8AC3E}">
        <p14:creationId xmlns:p14="http://schemas.microsoft.com/office/powerpoint/2010/main" val="447429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5CD708-653F-4BAA-8E39-A17BAE6B2154}"/>
              </a:ext>
            </a:extLst>
          </p:cNvPr>
          <p:cNvSpPr>
            <a:spLocks noGrp="1"/>
          </p:cNvSpPr>
          <p:nvPr>
            <p:ph type="title"/>
          </p:nvPr>
        </p:nvSpPr>
        <p:spPr>
          <a:xfrm>
            <a:off x="838200" y="365125"/>
            <a:ext cx="10515600" cy="1755775"/>
          </a:xfrm>
        </p:spPr>
        <p:txBody>
          <a:bodyPr>
            <a:normAutofit/>
          </a:bodyPr>
          <a:lstStyle/>
          <a:p>
            <a:pPr algn="l" rtl="0"/>
            <a:r>
              <a:rPr lang="en-US" sz="2000" dirty="0">
                <a:latin typeface="+mn-lt"/>
              </a:rPr>
              <a:t>“A. I will color the map of my homeland with the colors of the Palestinian flag”</a:t>
            </a:r>
            <a:br>
              <a:rPr lang="en-US" sz="2000" dirty="0">
                <a:latin typeface="+mn-lt"/>
              </a:rPr>
            </a:br>
            <a:br>
              <a:rPr lang="en-US" sz="2000" dirty="0">
                <a:latin typeface="+mn-lt"/>
              </a:rPr>
            </a:br>
            <a:r>
              <a:rPr lang="en-US" sz="2000" dirty="0">
                <a:latin typeface="+mn-lt"/>
              </a:rPr>
              <a:t>(</a:t>
            </a:r>
            <a:r>
              <a:rPr lang="en-US" sz="2000" i="1" dirty="0">
                <a:latin typeface="+mn-lt"/>
              </a:rPr>
              <a:t>National and Life Education</a:t>
            </a:r>
            <a:r>
              <a:rPr lang="en-US" sz="2000" dirty="0">
                <a:latin typeface="+mn-lt"/>
              </a:rPr>
              <a:t>, Grade 2, Part 1 (2019) p. 8)</a:t>
            </a:r>
            <a:br>
              <a:rPr lang="en-US" sz="2000" dirty="0"/>
            </a:br>
            <a:endParaRPr lang="he-IL" sz="2000" dirty="0"/>
          </a:p>
        </p:txBody>
      </p:sp>
      <p:pic>
        <p:nvPicPr>
          <p:cNvPr id="4" name="מציין מיקום תוכן 3" descr="חל בא 8">
            <a:extLst>
              <a:ext uri="{FF2B5EF4-FFF2-40B4-BE49-F238E27FC236}">
                <a16:creationId xmlns:a16="http://schemas.microsoft.com/office/drawing/2014/main" id="{3A272C93-1A8D-40D7-8352-95A6D3FAFB81}"/>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4537" y="2540000"/>
            <a:ext cx="3667125" cy="3952875"/>
          </a:xfrm>
          <a:prstGeom prst="rect">
            <a:avLst/>
          </a:prstGeom>
          <a:noFill/>
          <a:ln>
            <a:noFill/>
          </a:ln>
        </p:spPr>
      </p:pic>
    </p:spTree>
    <p:extLst>
      <p:ext uri="{BB962C8B-B14F-4D97-AF65-F5344CB8AC3E}">
        <p14:creationId xmlns:p14="http://schemas.microsoft.com/office/powerpoint/2010/main" val="2873728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FE8CD4-1400-462B-8B7D-4FD461442713}"/>
              </a:ext>
            </a:extLst>
          </p:cNvPr>
          <p:cNvSpPr>
            <a:spLocks noGrp="1"/>
          </p:cNvSpPr>
          <p:nvPr>
            <p:ph type="title"/>
          </p:nvPr>
        </p:nvSpPr>
        <p:spPr>
          <a:xfrm>
            <a:off x="838200" y="365125"/>
            <a:ext cx="10515600" cy="2162175"/>
          </a:xfrm>
        </p:spPr>
        <p:txBody>
          <a:bodyPr>
            <a:normAutofit/>
          </a:bodyPr>
          <a:lstStyle/>
          <a:p>
            <a:pPr algn="l" rtl="0"/>
            <a:r>
              <a:rPr lang="en-US" sz="2000" dirty="0">
                <a:latin typeface="+mn-lt"/>
              </a:rPr>
              <a:t>“Palestine is located in the Asian wing of the Arab homeland, in a region known as the Levant [</a:t>
            </a:r>
            <a:r>
              <a:rPr lang="en-US" sz="2000" i="1" dirty="0">
                <a:latin typeface="+mn-lt"/>
              </a:rPr>
              <a:t>Bilad al-Sham</a:t>
            </a:r>
            <a:r>
              <a:rPr lang="en-US" sz="2000" dirty="0">
                <a:latin typeface="+mn-lt"/>
              </a:rPr>
              <a:t> in Arabic] which includes the states of Palestine, Jordan, Syria and Lebanon, and Palestine is located in the south-western part of the Levant.”</a:t>
            </a:r>
            <a:br>
              <a:rPr lang="en-US" sz="2000" dirty="0">
                <a:latin typeface="+mn-lt"/>
              </a:rPr>
            </a:br>
            <a:br>
              <a:rPr lang="en-US" sz="2000" dirty="0">
                <a:latin typeface="+mn-lt"/>
              </a:rPr>
            </a:br>
            <a:r>
              <a:rPr lang="en-US" sz="2000" dirty="0">
                <a:latin typeface="+mn-lt"/>
              </a:rPr>
              <a:t>(</a:t>
            </a:r>
            <a:r>
              <a:rPr lang="en-US" sz="2000" i="1" dirty="0">
                <a:latin typeface="+mn-lt"/>
              </a:rPr>
              <a:t>Geography and Modern and Contemporary History of Palestine</a:t>
            </a:r>
            <a:r>
              <a:rPr lang="en-US" sz="2000" dirty="0">
                <a:latin typeface="+mn-lt"/>
              </a:rPr>
              <a:t>, Grade 10, Part 1 (2019) p. 7)</a:t>
            </a:r>
            <a:endParaRPr lang="he-IL" dirty="0"/>
          </a:p>
        </p:txBody>
      </p:sp>
      <p:pic>
        <p:nvPicPr>
          <p:cNvPr id="4" name="מציין מיקום תוכן 3">
            <a:extLst>
              <a:ext uri="{FF2B5EF4-FFF2-40B4-BE49-F238E27FC236}">
                <a16:creationId xmlns:a16="http://schemas.microsoft.com/office/drawing/2014/main" id="{739CB38F-A89F-4A3F-8926-9608892344E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0655" y="3782291"/>
            <a:ext cx="10273145" cy="1577109"/>
          </a:xfrm>
          <a:prstGeom prst="rect">
            <a:avLst/>
          </a:prstGeom>
          <a:noFill/>
          <a:ln>
            <a:noFill/>
          </a:ln>
        </p:spPr>
      </p:pic>
    </p:spTree>
    <p:extLst>
      <p:ext uri="{BB962C8B-B14F-4D97-AF65-F5344CB8AC3E}">
        <p14:creationId xmlns:p14="http://schemas.microsoft.com/office/powerpoint/2010/main" val="72358192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4150</TotalTime>
  <Words>5148</Words>
  <Application>Microsoft Office PowerPoint</Application>
  <PresentationFormat>מסך רחב</PresentationFormat>
  <Paragraphs>139</Paragraphs>
  <Slides>63</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63</vt:i4>
      </vt:variant>
    </vt:vector>
  </HeadingPairs>
  <TitlesOfParts>
    <vt:vector size="67" baseType="lpstr">
      <vt:lpstr>Arial</vt:lpstr>
      <vt:lpstr>Calibri</vt:lpstr>
      <vt:lpstr>Calibri Light</vt:lpstr>
      <vt:lpstr>ערכת נושא Office</vt:lpstr>
      <vt:lpstr>     Israel, Jews and Peace in the Palestinian Authority’s Schoolbooks and Teachers’ Guides by Dr. Arnon Groiss (March 2020) </vt:lpstr>
      <vt:lpstr>מצגת של PowerPoint‏</vt:lpstr>
      <vt:lpstr>מצגת של PowerPoint‏</vt:lpstr>
      <vt:lpstr> “Geographical Distribution of the Palestinian People: Activity 2: Let us look at the figures of the Palestinian people according to places of residence and then we will do the following: -Analyze the data appearing in the chart and then present the results we have reached. -Draw conclusions regarding the regions where the largest numbers of the Palestinian people are found. Place of Residence           Number of Inhabitants The West Bank       2,972,069 The Gaza Strip       1,912,267 The territories occupied in 1948      1,531,711 The diaspora in the Arab states      5,594,683 The diaspora in the foreign states         695,677 The Palestinians’ total number                                         12,706, 407 The Central Bureau for Palestinian Statistics, 2016” (Geography and Modern and Contemporary History of Palestine, Grade 10, Part 2 (2019) p. 92. Emphasis Added) </vt:lpstr>
      <vt:lpstr>“…The Arab armies withdrew from Palestine and the Rhodes armistice was signed in 1949 separately between the Zionist occupation and each of Jordan, Egypt, Syria and Lebanon...”  (Geography and Modern and Contemporary History of Palestine, Grade 10, Part 2 (2019) p. 7) </vt:lpstr>
      <vt:lpstr>  “The Israeli Occupation The Catastrophe [Nakbah] of 1948 was inflicted on the Palestinian society by the Zionist organizations, as most of the Palestinians were forced to emigrate from their land and the State of Israel was established in part of Palestine. The West Bank was annexed to Jordan in 1950 and the Gaza Strip was attached to the Egyptian administration. The setback [Naksah] of 1967 fell on the Palestinian society, as the Israelis managed to occupy the reminder of Palestine, that is, the West Bank and the Gaza Strip. The Sinai desert was also occupied from Egypt and the Golan Heights from Syria.”  (National Education, Grade 5 (2014) p. 30. Emphasis Added)    </vt:lpstr>
      <vt:lpstr> “Palestine is Arab and Muslim” “States of the Arab Homeland” “Palestine”  (National and Social Upbringing, Grade 4, Part 1 (2019) p. 8) </vt:lpstr>
      <vt:lpstr>“A. I will color the map of my homeland with the colors of the Palestinian flag”  (National and Life Education, Grade 2, Part 1 (2019) p. 8) </vt:lpstr>
      <vt:lpstr>“Palestine is located in the Asian wing of the Arab homeland, in a region known as the Levant [Bilad al-Sham in Arabic] which includes the states of Palestine, Jordan, Syria and Lebanon, and Palestine is located in the south-western part of the Levant.”  (Geography and Modern and Contemporary History of Palestine, Grade 10, Part 1 (2019) p. 7)</vt:lpstr>
      <vt:lpstr>“States of the Levant” “Syria”, “Lebanon”, “Jordan”, “Palestine”  (Social Studies, Grade 6, Part 1 (2019) p.  43) </vt:lpstr>
      <vt:lpstr>מצגת של PowerPoint‏</vt:lpstr>
      <vt:lpstr>“Colonization [istitan]: Replacement of a people by another people and seizing control over its land –   the Zionist occupation of Palestine.” (History Studies, Grade 11, Part 1 (2017) p. 9)         (History Studies, Grade 11, Part 1 (2019) p. 9)</vt:lpstr>
      <vt:lpstr>“I will compare the tragedy of the Indians, America’s original inhabitants, to the tragedy of the Palestinian people.”  (Social Studies, Grade 8, Part 2 (2019) p. 34)  </vt:lpstr>
      <vt:lpstr> </vt:lpstr>
      <vt:lpstr>(Mathematics, Grade 6, Part 2 (2019) p. 75) </vt:lpstr>
      <vt:lpstr>  “…[The occupier] has built for himself an artificial entity that derives its identity and the legitimacy for its existence from tales, legends and false visions, and tried in various methods and ways to create live material evidence for these legends, or archaeological and architectural proofs that would confirm their truth and substantiality, but in vain.”  (Arabic Language – Academic Path, Grade 10, Part 2 (2019) p. 68)  </vt:lpstr>
      <vt:lpstr>                   “The Jews – David’s kingdom                                1000 – 923 BC  Kingdom  Northern kingdom  The Phoenicians                         of Israel      of            923 - 722 BC            925 – 700 BC    Judea            The Assyrians 700 – 612 BC 923 – 586 BC                                  The Babylonians 586 – 539 BC”  (National Education, Grade 7 (2013) p. 3. A similar chart with identical items also appears in History of the Middle Ages, Grade 7 (2014) p. 74)   </vt:lpstr>
      <vt:lpstr>   “Jerusalem is an Arab city built by our Arab ancestors thousands of years ago. Jerusalem is a holy city to Muslims and Christians.”  (National and Social Upbringing, Grade 3, Part 1 (2019) p. 29)   </vt:lpstr>
      <vt:lpstr>  “Even if the enemies dig in its history false [archaeological] excavations and baseless claims and build on its soil a forged heritage and a reality supported by force and tyranny…”   “…so that it [Jerusalem] will remain in the nation’s consciousness sacred, high above the misery of the fait accompli, the distorted narratives, the usurped histories and the grip of the invaders who do not save efforts in falsifying history, marketing illusions and letting loose the tools of destruction so that they would distort geography.”  (Arabic Language 1: Reading, Grammar, Prosody and Expression – Academic Path, Grade 12 (2019) pp. 39, 40)  </vt:lpstr>
      <vt:lpstr> “Al-Buraq Wall” “Illumination: Al-Buraq Wall is thus named after Al-Buraq [the divine beast] that carried [according to Islamic belief] the Messenger [Muhammad] in the Isra’ and Mi’raj Journey [nocturnal journey from Mecca to Jerusalem, from which he ascended to Heaven having tied Al-Buraq to the Wailing Wall]. The Al-Buraq Wall  is part of the western wall of Al-Aqsa Mosque and it is the exclusive right of the Muslims alone.” (Islamic Education, Grade 5, Part 1 (2019) p. 63) </vt:lpstr>
      <vt:lpstr>“The sacred place of Abraham [Al-Haram al-Ibrahimi – the Cave of the Patriarchs] is a holy place to Muslims…”  (Mathematics, Grade 11, part 2 [Sciences] (2019) p. 97)  </vt:lpstr>
      <vt:lpstr> “Activity 1: In that quiet and peaceful village, whose inhabitants were dreaming of their [daily] bread, and which is found at Jerusalem’s outskirts, at that spring day’s morning, when the people were still sleeping, the gangs of violence, oppression and slyness entered the village, killed close to three hundred peaceful [inhabitants] and expelled its people in order to empty the land of its inhabitants and seize control of their lands. About what village does the text talk?” (Mathematics, Grade 11, Part 1 [Sciences] (2019) p. 68) </vt:lpstr>
      <vt:lpstr>“4. The soldiers attack the children out of fear of their dreams.”  (Arabic Language, Grade 9, Part 2 (2019) p. 60)  </vt:lpstr>
      <vt:lpstr>The Palestinian boy Muhammad al-Durrah, who, according to a French TV film, was killed by Israeli fire, appears as an example alongside questions in biology regarding neural impact on physical reactions in the human body under various circumstances.  (Biology, Grade 11, Part 1 [Sciences] (2018) p. 77)</vt:lpstr>
      <vt:lpstr>“3. One of the settlers shoots at [Palestinian] cars that pass on one of the roads. If the probability of his hitting a car in one shot is 0.7, and the settler shot at 10 cars, what will you expect to be the number of cars that were hit?”  (Mathematics, Grade 11 [Humanities] (2018) p. 55. In the teacher’s guide for this class, from the same year, the answer appears on p. 162: 7)       </vt:lpstr>
      <vt:lpstr> “For research: Studies show an increase in cases of cancer in southern Hebron, comparing to other Palestinian areas. I will research the connection of that to its location near the Dimona [nuclear] reactor in the [Israeli] Negev desert.”  (Scientific Education, Grade 11 (2017) p. 40)  </vt:lpstr>
      <vt:lpstr>  “[The occupation]… let loose herds of wild boars that caused damage to the [Palestinian] inhabitants and their crops.  (Social Studies, Grade 9, Part 1 (2019) p. 19. The item is marked in red within the text.)  </vt:lpstr>
      <vt:lpstr> “[The martyrs] carried [their] hearts on [their] palms like a stone, an amber, a burning fire And threw them at the highway’s wild beast. … [Assignment:] 1. We will explain the description of the occupying enemy given by the poetess.”  (Arabic Language 1, Grade 11, Part 1 (2019) pp. 74, 76, respectively)  </vt:lpstr>
      <vt:lpstr>מצגת של PowerPoint‏</vt:lpstr>
      <vt:lpstr>מצגת של PowerPoint‏</vt:lpstr>
      <vt:lpstr>מצגת של PowerPoint‏</vt:lpstr>
      <vt:lpstr>מצגת של PowerPoint‏</vt:lpstr>
      <vt:lpstr>“…or due to the strengthening of the racist spirit, especially when a certain group thinks that it is the best race on earth, or [due to] carrying out of colonialist projects of control over a land and [its]  inhabitants, like the Zionist colonialist Imperialism [al-isti’mar al-istitani] in Palestine.”  (History Studies, Grade 12 [Humanities] (2019) p. 5, and see the question on p. 6 regarding the basic motive for “the Zionist aggressions against the Palestinian people.”) </vt:lpstr>
      <vt:lpstr>“1. The Zionists based their entity on terror, extermination [ibadah] and colonialism [isti’mar]. We will explain that.”  (Arabic Language – Academic Path, Grade 10, Part 2 (2019) p. 28)  </vt:lpstr>
      <vt:lpstr>מצגת של PowerPoint‏</vt:lpstr>
      <vt:lpstr>מצגת של PowerPoint‏</vt:lpstr>
      <vt:lpstr> “The Palestinian refugee camps were formed because of the ethnic cleansing perpetrated by the Zionist gangs. These camps are spread inside and outside Palestine. If the number of the refugee camps in Palestine and Jordan is 37, and the number of the camps in Palestine is three folds the number of the camps in Jordan minus 3 – I will calculate the number of the camps in each of Palestine and Jordan.”  (Mathematics, Grade 11 [Humanities] (2018) p. 7)    </vt:lpstr>
      <vt:lpstr> “Spreading corruption on earth is of the Children of Israel’s nature.”   (Holy Qur’an and its Sciences, Grade 11 [Shar’i stream] (2013) p. 149)  </vt:lpstr>
      <vt:lpstr>“Let us watch the video clip from the attached disc about the Jews’ attempt to kill God’s Messenger [Muhammad].”  (Islamic Education, Grade 5, Part 2 (2019) p. 65) </vt:lpstr>
      <vt:lpstr>“Where are the horsemen [who would ride] to Al-Aqsa [Mosque] to liberate it from the grip of infidelity, from the Devil’s aides?”  (Arabic Language, Grade 7, Part 1 (2019) p. 67) </vt:lpstr>
      <vt:lpstr>“…7. The fighting against the Jews and the victory over them: The Messenger [Muhammad] announced [the good news of] the end of the Jews’ oppression in this holy land and the removal of their corruption and their occupation there. [It was related] by Abu Hurayrah [one of Prophet Muhammad’s companions] that the Prophet had said: ‘The End of Days shall not come until the Muslims fight the Jews and the Muslims will kill them, and even if a Jew would hide behind a rock or a tree, the rock or the tree would say: ‘O Muslim, O God’s servant, there is a Jew [hiding] behind me, so come and kill him’,  except the salt bush, for it is [one] of the Jews’ trees’.”  (Faith, Grade 11 [Shar’i stream] (2013) p. 94)  </vt:lpstr>
      <vt:lpstr> </vt:lpstr>
      <vt:lpstr>(Our Beautiful Language, Grade 1, Part 2 (2019) p. 83) </vt:lpstr>
      <vt:lpstr>“Let us sing:  Children of Palestine I am a lion cub; I am a flower;  We gave the soul to the Revolution Our forefathers built houses  For us in our free land [in the past].  I am a lion cub; I am a flower;  We carried the Revolution's ember To Haifa, to Jaffa,  To Al-Aqsa, to the [Dome of the] Rock”   (Our Beautiful Language, Grade 2, Part 1 (2019) p. 44)  (Lion cub: Male member of Al-Fatah’s youth movement Flower: Female member of that movement Revolution: Al-Fatah’s terrorist activity that began in January 1965)   </vt:lpstr>
      <vt:lpstr>  “It would be appropriate for Jaffa to return to our bosom.”  (Arabic Language, Grade 8, Part 2 (2019) p. 102)  </vt:lpstr>
      <vt:lpstr>“Free Palestine”  (Sciences and Life, Grade 3, Part 1 (2019) p. 65)</vt:lpstr>
      <vt:lpstr>“…The Zionist entity, which was established on the land of Arab Palestine as a barrier preventing the unification of the grate Arab homeland’s two parts, and which aspires to spreading the seeds of civil strife in all Arab and Muslim societies in order to prevent the formation of Arab unity among the sons of the Arab nation that would work for the support of the Palestinian people’s resistance for achieving its Independence and for uprooting this artificial and foreign entity from the Arab region…”  (History Studies, Grade 12, Draft (No date [2018] p. 145. The emphasized part has been deleted and replaced by the word “goals”.) </vt:lpstr>
      <vt:lpstr>“Poster: I am a Muslim; I sacrifice for the sake of the liberation of Al-Aqsa Mosque.”  (Islamic Education, Grade 5, Part 1 (2019) p. 65) </vt:lpstr>
      <vt:lpstr>מצגת של PowerPoint‏</vt:lpstr>
      <vt:lpstr>“We shall return; we shall return with the soaring eagles; we shall return with the wildly blowing wind; we shall return to the vineyards and the olive trees; we shall return in order to raise the flag of Palestine, alongside the anemone flower, on our green hills.”  (Arabic Language, Grade 5, Part 1 (2019) p. 84)  </vt:lpstr>
      <vt:lpstr>  “I am the owner of the great right from which I will make the future I shall reclaim it; I shall reclaim it as a precious and sovereign homeland I shall shake the world tomorrow and shall march as a unified army I have an appointment with my homeland and it is impossible for me to forget the appointment.”  (Arabic Language, Grade 5, Part 1 (2019) p. 86, and see among the accompanying questions: “The poet determined the form of the return. Let us clarify it as it appears in the poem.”)  </vt:lpstr>
      <vt:lpstr>“I am crazy indeed. Is the one expelled from one’s homeland and than agrees to return to it as a guest among the robbers who had taken ownership over it, not crazy indeed?”  (Arabic Language, Grade 10, Part 1 (2019) p. 58) </vt:lpstr>
      <vt:lpstr>מצגת של PowerPoint‏</vt:lpstr>
      <vt:lpstr>“The contemporary Palestinian revolution erupted in 1965 and the Palestinian people started the phase of the organized armed struggle against the Zionist occupation with the first self-sacrificing operation [amaliyyah fida’iyyah – a term referring to a terrorist action in Palestinian parlance] on 1.1.1965, when Al-Asifah forces [the military wing of Al-Fatah movement] blew up the Eylabun Tunnel [of the National Water Carrier – the operation failed] and a series of [additional] self-sacrificing operations followed suit. The Palestinian [individual] was transformed from a refugee to a fidai [self-sacrificing person – a term denoting a member of the Palestinian armed organizations]…”  (History Studies, Grade 11, Part 2 (2019) p. 51)</vt:lpstr>
      <vt:lpstr>“…The Palestinian organizations reacted [to Israel’s attacks against them in Lebanon] with several operations against Zionist targets, including aircraft hijacking operations…”  (Geography and Modern and Contemporary History of Palestine, Grade 10, Part 2 (2019) p. 61) </vt:lpstr>
      <vt:lpstr>“The Palestinian Resistance resorted to many methods in its resistance to the Zionist occupation. The fidais [members of Palestinian armed organizations] used the guerrilla method in most of their confrontations with the Zionists inside the Palestinian territories. They also resorted to hitting the Zionist interests abroad, like the Munich operation [against Israeli athletes in the Olympic Games] in 1972 and the direct confrontation in many battles, such as the battle of Karameh [in Jordan] in 1968.”  (History Studies, Grade 11, Part 2 (2019) p. 52. Emphasis added.)</vt:lpstr>
      <vt:lpstr>“Dalal al-Mughrabi [By] the authors [of the schoolbook]  In front of the text: Our Palestinian history is full of many names of martyrs who gave their souls as a sacrifice for the homeland. Among them [was] the female martyr Dalal al-Mughrabi who painted with her struggle a picture of challenging and heroism which have made her memory eternal in our hearts and minds. The text in front of us talks about an aspect of her struggle path.”  (Arabic Language, Grade 5, Part 2 (2019) p. 51)  </vt:lpstr>
      <vt:lpstr>מצגת של PowerPoint‏</vt:lpstr>
      <vt:lpstr>מצגת של PowerPoint‏</vt:lpstr>
      <vt:lpstr> “Some states and their communication media regard the actions taken by the national liberation movements as terrorist actions. In the Palestinian case, the Zionist occupation, and some states that support it regard the Palestinian people’s struggle to liberate its homeland as a terrorist activity that should be resisted and eliminated by all means. On the other hand, you will find many other states that regard the resistance of the Palestinian people as legitimate and as a legal right approved by the international community and the international laws.  … An issue for discussion: Some people interpret the resistance actions carried out by the liberation movements as terrorist actions. How would you answer that?”   (History Studies, Grade 11, Part 2 (2019) p. 12) </vt:lpstr>
      <vt:lpstr>“We will sing and learn by heart:  The Land of the Noble Ones  I swear! I shall sacrifice my blood In order to water the land of the noble ones And to remove the usurper [Ghaseb - Israel] from my land And to exterminate [ubid] the foreigners’ remnants O land of Al-Aqsa [Mosque] and the holy place [haram] O cradle of pride and nobility Patience, patience, for victory is ours And dawn is peeping from the darkness”  (Our Beautiful Language, Grade 3, Part 2 (2019) p. 66)  </vt:lpstr>
      <vt:lpstr>מצגת של PowerPoint‏</vt:lpstr>
      <vt:lpstr>“The neighbor: ‘The curfew does not include us in al-Shurafah [neighborhood]. It is imposed on al-Natarish [neighborhood]. It seems that there is a barbecue party there with Molotov Cocktails on one of the buses of Psagot colony [musta’marah] on Mount al-Tawil.”     (Arabic Language, Grade 9, Part 1 (2019) p, 61. The “barbecue party” expression is marked in red)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ישראל, היהודים והשלום בספרי הלימוד של הרשות הפלסטינית                     (בדגש על אלה שבשימוש בבתיה"ס של אונר"א)                                                                                                                                                                                     ד"ר ארנון גרוס                                                                                                          (נובמבר 2018)</dc:title>
  <dc:creator>USER</dc:creator>
  <cp:lastModifiedBy>USER</cp:lastModifiedBy>
  <cp:revision>306</cp:revision>
  <dcterms:created xsi:type="dcterms:W3CDTF">2018-11-27T16:44:04Z</dcterms:created>
  <dcterms:modified xsi:type="dcterms:W3CDTF">2020-03-18T10:27:34Z</dcterms:modified>
</cp:coreProperties>
</file>