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268" r:id="rId4"/>
    <p:sldId id="259" r:id="rId5"/>
    <p:sldId id="262" r:id="rId6"/>
    <p:sldId id="266" r:id="rId7"/>
    <p:sldId id="271" r:id="rId8"/>
    <p:sldId id="264" r:id="rId9"/>
    <p:sldId id="265" r:id="rId10"/>
    <p:sldId id="270" r:id="rId11"/>
    <p:sldId id="272" r:id="rId12"/>
    <p:sldId id="269" r:id="rId13"/>
    <p:sldId id="334" r:id="rId14"/>
    <p:sldId id="284" r:id="rId15"/>
    <p:sldId id="286" r:id="rId16"/>
    <p:sldId id="287" r:id="rId17"/>
    <p:sldId id="335" r:id="rId18"/>
    <p:sldId id="289" r:id="rId19"/>
    <p:sldId id="292" r:id="rId20"/>
    <p:sldId id="290" r:id="rId21"/>
    <p:sldId id="291" r:id="rId22"/>
    <p:sldId id="293" r:id="rId23"/>
    <p:sldId id="263" r:id="rId24"/>
    <p:sldId id="298" r:id="rId25"/>
    <p:sldId id="295" r:id="rId26"/>
    <p:sldId id="301" r:id="rId2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p:scale>
          <a:sx n="96" d="100"/>
          <a:sy n="96" d="100"/>
        </p:scale>
        <p:origin x="-12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4225BC9-277E-4B15-B56F-961F01442FF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E1EE636E-6DF9-4BF8-8B4B-D946C1EE1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47E65C51-35B2-4B7D-BAD7-F3AA6F2BA9C8}"/>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5" name="מציין מיקום של כותרת תחתונה 4">
            <a:extLst>
              <a:ext uri="{FF2B5EF4-FFF2-40B4-BE49-F238E27FC236}">
                <a16:creationId xmlns:a16="http://schemas.microsoft.com/office/drawing/2014/main" xmlns="" id="{D1945E86-DEC5-4325-84FB-0D2AF1CF641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F0787DE7-0038-4FD4-B76C-702167905DD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92374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5D40558-F500-4979-8CCE-26CBE6E886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DC9E623A-7FA7-44C8-8E14-B275378F8CF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B116D9FC-70A7-4378-9FA7-BDFB7E041FC9}"/>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5" name="מציין מיקום של כותרת תחתונה 4">
            <a:extLst>
              <a:ext uri="{FF2B5EF4-FFF2-40B4-BE49-F238E27FC236}">
                <a16:creationId xmlns:a16="http://schemas.microsoft.com/office/drawing/2014/main" xmlns="" id="{057B0C1E-4B6A-4696-8B5B-F7A71903428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3CD4F039-2B4B-4611-BCBD-3BB97BE178A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93599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6EBF41F9-CF64-460E-B2AB-A32B3D59FD27}"/>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11B3B3BE-16AB-4855-A1B4-8201961157C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CA98AEFC-DB62-4B22-8146-35159E22F782}"/>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5" name="מציין מיקום של כותרת תחתונה 4">
            <a:extLst>
              <a:ext uri="{FF2B5EF4-FFF2-40B4-BE49-F238E27FC236}">
                <a16:creationId xmlns:a16="http://schemas.microsoft.com/office/drawing/2014/main" xmlns="" id="{514FF984-8010-4F2F-99FC-F531F1FAFC5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0A979D5D-76BC-46E1-ADF2-CDA181C37862}"/>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78158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7DEADB3-4DC7-4776-8F92-E1C918C9572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8E4FA499-16C6-4118-A9CD-06CCC3E3F90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E242BFB-DC72-4755-B98D-D96B51D708B7}"/>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5" name="מציין מיקום של כותרת תחתונה 4">
            <a:extLst>
              <a:ext uri="{FF2B5EF4-FFF2-40B4-BE49-F238E27FC236}">
                <a16:creationId xmlns:a16="http://schemas.microsoft.com/office/drawing/2014/main" xmlns="" id="{568CFAA3-3D15-4F7E-83BB-32500995E4F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E111D64C-F206-4B36-89C9-98000B7CF198}"/>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392911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8D1F05D-C278-4193-9C7E-74E9A9FB9E8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8EF20C5A-3C1E-4483-831C-EF94B7FC9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4A31F63F-0B5A-4DB9-8BDA-FB9648CEF9DC}"/>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5" name="מציין מיקום של כותרת תחתונה 4">
            <a:extLst>
              <a:ext uri="{FF2B5EF4-FFF2-40B4-BE49-F238E27FC236}">
                <a16:creationId xmlns:a16="http://schemas.microsoft.com/office/drawing/2014/main" xmlns="" id="{CC542BE2-3C86-4668-AA4C-EB3AFCD6D3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9EE4505-F709-4E1D-9CFD-0C82352A6ADD}"/>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62740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A405C64-6F21-4CC5-9F03-68EFD3388B4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A09E2E60-3FD9-4CEE-80C1-D780EC1E497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CC448C4C-3457-4FCE-8053-705EA65FD17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D0C5B98E-DE55-4B36-ADA7-FE06E82935F4}"/>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6" name="מציין מיקום של כותרת תחתונה 5">
            <a:extLst>
              <a:ext uri="{FF2B5EF4-FFF2-40B4-BE49-F238E27FC236}">
                <a16:creationId xmlns:a16="http://schemas.microsoft.com/office/drawing/2014/main" xmlns="" id="{41E21D06-4426-404A-9AA8-03CBF79EF29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E1A32CBB-E1F8-47C3-B3D6-39EB58C8FE39}"/>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7715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A007248-F5FB-4D0A-9CFA-73DE5900825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0728DF9A-88AB-4169-8299-BFB792EC0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CFA54446-831F-49CF-9D6D-46687486F19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990EEB8F-E0D0-4B4C-BAFB-6312D417A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F6E83B11-E650-4A34-88F7-E334E577DF9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C1942987-3CD6-40E8-84D9-8703123BB680}"/>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8" name="מציין מיקום של כותרת תחתונה 7">
            <a:extLst>
              <a:ext uri="{FF2B5EF4-FFF2-40B4-BE49-F238E27FC236}">
                <a16:creationId xmlns:a16="http://schemas.microsoft.com/office/drawing/2014/main" xmlns="" id="{A716F23A-548D-4996-88CF-177B7BB8DE3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34EB89D1-4470-4161-BB24-78AAB473635E}"/>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47921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F43F69B-0057-4957-BF0F-0CD61B3427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8E4F1418-9D7F-4497-B2B1-AAABCBEA2017}"/>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4" name="מציין מיקום של כותרת תחתונה 3">
            <a:extLst>
              <a:ext uri="{FF2B5EF4-FFF2-40B4-BE49-F238E27FC236}">
                <a16:creationId xmlns:a16="http://schemas.microsoft.com/office/drawing/2014/main" xmlns="" id="{6B4CF336-658E-42BC-B936-2E9F76239EB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08AAA0C1-068C-4768-989B-EB0077310A9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412036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A5D56C0E-D38E-4A99-8AAB-6C9D40BE1171}"/>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3" name="מציין מיקום של כותרת תחתונה 2">
            <a:extLst>
              <a:ext uri="{FF2B5EF4-FFF2-40B4-BE49-F238E27FC236}">
                <a16:creationId xmlns:a16="http://schemas.microsoft.com/office/drawing/2014/main" xmlns="" id="{B065E000-9FF0-41FA-BE6A-8C10DDF3032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82F6EFD2-C76E-440D-8BF9-6F446E763B4D}"/>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26458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F90E764-8971-4F54-A1AE-14BCBABF2A0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9C2C98C-5CCB-4271-95FE-E54769B39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49ACD9E1-3967-49C2-AA7F-463B7FF44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3344D9E5-7C44-462C-8F94-ACBF9D1F0C20}"/>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6" name="מציין מיקום של כותרת תחתונה 5">
            <a:extLst>
              <a:ext uri="{FF2B5EF4-FFF2-40B4-BE49-F238E27FC236}">
                <a16:creationId xmlns:a16="http://schemas.microsoft.com/office/drawing/2014/main" xmlns="" id="{6A3F786E-FC68-484C-B94C-14862CCA50D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8DFE1A7B-EA40-4364-A2F9-969BCAA6BD81}"/>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89338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B94F3EF-DD1E-40C8-9FC3-2A0421A8A70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DEDAB602-E053-41FF-A2CA-0293F4404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5418198D-A7A2-4892-8C08-68D572B08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C226155F-7CD6-4A20-9837-DFE25C2B34E4}"/>
              </a:ext>
            </a:extLst>
          </p:cNvPr>
          <p:cNvSpPr>
            <a:spLocks noGrp="1"/>
          </p:cNvSpPr>
          <p:nvPr>
            <p:ph type="dt" sz="half" idx="10"/>
          </p:nvPr>
        </p:nvSpPr>
        <p:spPr/>
        <p:txBody>
          <a:bodyPr/>
          <a:lstStyle/>
          <a:p>
            <a:fld id="{1BC2F216-385E-4C92-8041-E91030DA367D}" type="datetimeFigureOut">
              <a:rPr lang="he-IL" smtClean="0"/>
              <a:t>י"ח/חשון/תשפ"א</a:t>
            </a:fld>
            <a:endParaRPr lang="he-IL"/>
          </a:p>
        </p:txBody>
      </p:sp>
      <p:sp>
        <p:nvSpPr>
          <p:cNvPr id="6" name="מציין מיקום של כותרת תחתונה 5">
            <a:extLst>
              <a:ext uri="{FF2B5EF4-FFF2-40B4-BE49-F238E27FC236}">
                <a16:creationId xmlns:a16="http://schemas.microsoft.com/office/drawing/2014/main" xmlns="" id="{A21C99AE-DB2D-41A6-9A16-9691F4D971F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D54382C8-3526-4AEF-A2F2-1D0F7461B3D3}"/>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31284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AD3F9280-9A57-417F-B68B-42D23214E26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29E578B-F54F-4302-804D-A5A0897F795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F4276EBA-9FBA-4989-ABF5-BD6B96C8538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C2F216-385E-4C92-8041-E91030DA367D}" type="datetimeFigureOut">
              <a:rPr lang="he-IL" smtClean="0"/>
              <a:t>י"ח/חשון/תשפ"א</a:t>
            </a:fld>
            <a:endParaRPr lang="he-IL"/>
          </a:p>
        </p:txBody>
      </p:sp>
      <p:sp>
        <p:nvSpPr>
          <p:cNvPr id="5" name="מציין מיקום של כותרת תחתונה 4">
            <a:extLst>
              <a:ext uri="{FF2B5EF4-FFF2-40B4-BE49-F238E27FC236}">
                <a16:creationId xmlns:a16="http://schemas.microsoft.com/office/drawing/2014/main" xmlns="" id="{851F1B07-3D88-4D96-973C-8E80D0F2D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83CD9CDA-A1A0-4818-A721-8C6DCE39E49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566A74-4996-49BB-A107-98E6ECD52843}" type="slidenum">
              <a:rPr lang="he-IL" smtClean="0"/>
              <a:t>‹#›</a:t>
            </a:fld>
            <a:endParaRPr lang="he-IL"/>
          </a:p>
        </p:txBody>
      </p:sp>
    </p:spTree>
    <p:extLst>
      <p:ext uri="{BB962C8B-B14F-4D97-AF65-F5344CB8AC3E}">
        <p14:creationId xmlns:p14="http://schemas.microsoft.com/office/powerpoint/2010/main" val="290902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9865388-4943-4AAF-88AE-81FF08A08C85}"/>
              </a:ext>
            </a:extLst>
          </p:cNvPr>
          <p:cNvSpPr>
            <a:spLocks noGrp="1"/>
          </p:cNvSpPr>
          <p:nvPr>
            <p:ph type="ctrTitle"/>
          </p:nvPr>
        </p:nvSpPr>
        <p:spPr>
          <a:xfrm>
            <a:off x="224444" y="332508"/>
            <a:ext cx="6700058" cy="3276966"/>
          </a:xfrm>
        </p:spPr>
        <p:txBody>
          <a:bodyPr>
            <a:normAutofit/>
          </a:bodyPr>
          <a:lstStyle/>
          <a:p>
            <a:pPr algn="l" rtl="0"/>
            <a:r>
              <a:rPr lang="en-US" sz="2000" dirty="0"/>
              <a:t>The Palestinian Authority describes itself as “the State of Palestine” and considers itself a full state under foreign occupation the boundaries of which are not restricted to the 1967 lines. The name “the State of Palestine”, not “the Palestinian Authority”, appears on the cover of all schoolbooks. The example here – the cover of an Arabic language textbook for grade 8, part 1, published in 2020 – shows the PA emblem with the inscription underneath saying “the State of Palestine; Ministry of Education and Higher Education” (marked by a red circle on top right).  </a:t>
            </a:r>
            <a:r>
              <a:rPr lang="he-IL" sz="2000" dirty="0"/>
              <a:t/>
            </a:r>
            <a:br>
              <a:rPr lang="he-IL" sz="2000" dirty="0"/>
            </a:br>
            <a:endParaRPr lang="he-IL" sz="2000" dirty="0"/>
          </a:p>
        </p:txBody>
      </p:sp>
      <p:sp>
        <p:nvSpPr>
          <p:cNvPr id="3" name="כותרת משנה 2">
            <a:extLst>
              <a:ext uri="{FF2B5EF4-FFF2-40B4-BE49-F238E27FC236}">
                <a16:creationId xmlns:a16="http://schemas.microsoft.com/office/drawing/2014/main" xmlns="" id="{B4B054B2-06D2-4161-BB0F-D286F6FA0B80}"/>
              </a:ext>
            </a:extLst>
          </p:cNvPr>
          <p:cNvSpPr>
            <a:spLocks noGrp="1"/>
          </p:cNvSpPr>
          <p:nvPr>
            <p:ph type="subTitle" idx="1"/>
          </p:nvPr>
        </p:nvSpPr>
        <p:spPr>
          <a:xfrm>
            <a:off x="7190509" y="332508"/>
            <a:ext cx="4777047" cy="6192983"/>
          </a:xfrm>
        </p:spPr>
        <p:txBody>
          <a:bodyPr/>
          <a:lstStyle/>
          <a:p>
            <a:endParaRPr lang="he-IL" dirty="0"/>
          </a:p>
        </p:txBody>
      </p:sp>
      <p:pic>
        <p:nvPicPr>
          <p:cNvPr id="5" name="תמונה 4">
            <a:extLst>
              <a:ext uri="{FF2B5EF4-FFF2-40B4-BE49-F238E27FC236}">
                <a16:creationId xmlns:a16="http://schemas.microsoft.com/office/drawing/2014/main" xmlns="" id="{49D85A23-EE94-4688-A608-A6B45631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887" y="332508"/>
            <a:ext cx="4580313" cy="6039717"/>
          </a:xfrm>
          <a:prstGeom prst="rect">
            <a:avLst/>
          </a:prstGeom>
        </p:spPr>
      </p:pic>
    </p:spTree>
    <p:extLst>
      <p:ext uri="{BB962C8B-B14F-4D97-AF65-F5344CB8AC3E}">
        <p14:creationId xmlns:p14="http://schemas.microsoft.com/office/powerpoint/2010/main" val="210999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C9F7F11-E538-4728-9DA4-751F306D254A}"/>
              </a:ext>
            </a:extLst>
          </p:cNvPr>
          <p:cNvSpPr>
            <a:spLocks noGrp="1"/>
          </p:cNvSpPr>
          <p:nvPr>
            <p:ph type="title"/>
          </p:nvPr>
        </p:nvSpPr>
        <p:spPr>
          <a:xfrm>
            <a:off x="838200" y="365125"/>
            <a:ext cx="10515600" cy="1904250"/>
          </a:xfrm>
        </p:spPr>
        <p:txBody>
          <a:bodyPr>
            <a:normAutofit fontScale="90000"/>
          </a:bodyPr>
          <a:lstStyle/>
          <a:p>
            <a:pPr algn="l" rtl="0"/>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en-US" sz="2200" dirty="0">
                <a:cs typeface="Calibri Light" panose="020F0302020204030204" pitchFamily="34" charset="0"/>
              </a:rPr>
              <a:t>Hebrew – the language of the Jews in the country – is erased, literally, from a British Mandate coin reproduced in a mathematics textbook:</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Mathematics</a:t>
            </a:r>
            <a:r>
              <a:rPr lang="en-US" sz="2200" dirty="0">
                <a:cs typeface="Calibri Light" panose="020F0302020204030204" pitchFamily="34" charset="0"/>
              </a:rPr>
              <a:t>, Grade 6, Part 2 (2019) p. 75, and see the original coin on the left) </a:t>
            </a:r>
            <a:r>
              <a:rPr lang="he-IL" sz="2200" dirty="0"/>
              <a:t/>
            </a:r>
            <a:br>
              <a:rPr lang="he-IL" sz="2200" dirty="0"/>
            </a:br>
            <a:r>
              <a:rPr lang="he-IL" sz="2000" dirty="0"/>
              <a:t/>
            </a:r>
            <a:br>
              <a:rPr lang="he-IL" sz="2000" dirty="0"/>
            </a:br>
            <a:r>
              <a:rPr lang="en-US" sz="2000" dirty="0"/>
              <a:t/>
            </a:r>
            <a:br>
              <a:rPr lang="en-US" sz="2000" dirty="0"/>
            </a:br>
            <a:endParaRPr lang="he-IL" sz="2000" dirty="0"/>
          </a:p>
        </p:txBody>
      </p:sp>
      <p:pic>
        <p:nvPicPr>
          <p:cNvPr id="4" name="מציין מיקום תוכן 3">
            <a:extLst>
              <a:ext uri="{FF2B5EF4-FFF2-40B4-BE49-F238E27FC236}">
                <a16:creationId xmlns:a16="http://schemas.microsoft.com/office/drawing/2014/main" xmlns="" id="{09070F18-8F60-45E0-A723-78AEAE205DE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4450" y="2845565"/>
            <a:ext cx="6229350" cy="3552825"/>
          </a:xfrm>
          <a:prstGeom prst="rect">
            <a:avLst/>
          </a:prstGeom>
          <a:noFill/>
          <a:ln>
            <a:noFill/>
          </a:ln>
        </p:spPr>
      </p:pic>
      <p:pic>
        <p:nvPicPr>
          <p:cNvPr id="5" name="תמונה 4">
            <a:extLst>
              <a:ext uri="{FF2B5EF4-FFF2-40B4-BE49-F238E27FC236}">
                <a16:creationId xmlns:a16="http://schemas.microsoft.com/office/drawing/2014/main" xmlns="" id="{4E874679-75F5-4B6A-9598-778A71E826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4182" y="2500645"/>
            <a:ext cx="4211782" cy="3897745"/>
          </a:xfrm>
          <a:prstGeom prst="rect">
            <a:avLst/>
          </a:prstGeom>
          <a:noFill/>
          <a:ln>
            <a:noFill/>
          </a:ln>
        </p:spPr>
      </p:pic>
    </p:spTree>
    <p:extLst>
      <p:ext uri="{BB962C8B-B14F-4D97-AF65-F5344CB8AC3E}">
        <p14:creationId xmlns:p14="http://schemas.microsoft.com/office/powerpoint/2010/main" val="335661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436EA9D-8628-449C-AF64-8AA293641AAB}"/>
              </a:ext>
            </a:extLst>
          </p:cNvPr>
          <p:cNvSpPr>
            <a:spLocks noGrp="1"/>
          </p:cNvSpPr>
          <p:nvPr>
            <p:ph type="title"/>
          </p:nvPr>
        </p:nvSpPr>
        <p:spPr>
          <a:xfrm>
            <a:off x="838200" y="365125"/>
            <a:ext cx="10515600" cy="2390775"/>
          </a:xfrm>
        </p:spPr>
        <p:txBody>
          <a:bodyPr>
            <a:normAutofit fontScale="90000"/>
          </a:bodyPr>
          <a:lstStyle/>
          <a:p>
            <a:pPr algn="l" rtl="0"/>
            <a:r>
              <a:rPr lang="he-IL" sz="2200" dirty="0"/>
              <a:t/>
            </a:r>
            <a:br>
              <a:rPr lang="he-IL" sz="2200" dirty="0"/>
            </a:br>
            <a:r>
              <a:rPr lang="he-IL" sz="2200" dirty="0"/>
              <a:t/>
            </a:r>
            <a:br>
              <a:rPr lang="he-IL" sz="2200" dirty="0"/>
            </a:br>
            <a:r>
              <a:rPr lang="he-IL" sz="2200" dirty="0"/>
              <a:t/>
            </a:r>
            <a:br>
              <a:rPr lang="he-IL" sz="2200" dirty="0"/>
            </a:br>
            <a:r>
              <a:rPr lang="he-IL" sz="2200" dirty="0"/>
              <a:t/>
            </a:r>
            <a:br>
              <a:rPr lang="he-IL" sz="2200" dirty="0"/>
            </a:br>
            <a:r>
              <a:rPr lang="en-US" sz="2200" dirty="0">
                <a:cs typeface="Calibri Light" panose="020F0302020204030204" pitchFamily="34" charset="0"/>
              </a:rPr>
              <a:t>The Jews’ historical and religious ties to Jerusalem are completely ignored:</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“Jerusalem is an Arab city built by our Arab ancestors thousands of years ago.</a:t>
            </a:r>
            <a:br>
              <a:rPr lang="en-US" sz="2200" dirty="0">
                <a:cs typeface="Calibri Light" panose="020F0302020204030204" pitchFamily="34" charset="0"/>
              </a:rPr>
            </a:br>
            <a:r>
              <a:rPr lang="en-US" sz="2200" dirty="0">
                <a:cs typeface="Calibri Light" panose="020F0302020204030204" pitchFamily="34" charset="0"/>
              </a:rPr>
              <a:t>Jerusalem is a holy city for Muslims and Christians.”</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National and Social Upbringing</a:t>
            </a:r>
            <a:r>
              <a:rPr lang="en-US" sz="2200" dirty="0">
                <a:cs typeface="Calibri Light" panose="020F0302020204030204" pitchFamily="34" charset="0"/>
              </a:rPr>
              <a:t>, Grade 3, Part 1 (2020) p. 29)</a:t>
            </a:r>
            <a:r>
              <a:rPr lang="he-IL" sz="2200" dirty="0"/>
              <a:t/>
            </a:r>
            <a:br>
              <a:rPr lang="he-IL" sz="2200" dirty="0"/>
            </a:br>
            <a:r>
              <a:rPr lang="he-IL" sz="2200" dirty="0"/>
              <a:t/>
            </a:r>
            <a:br>
              <a:rPr lang="he-IL" sz="2200" dirty="0"/>
            </a:br>
            <a:r>
              <a:rPr lang="he-IL" sz="2200" dirty="0"/>
              <a:t/>
            </a:r>
            <a:br>
              <a:rPr lang="he-IL" sz="2200" dirty="0"/>
            </a:br>
            <a:endParaRPr lang="he-IL" dirty="0"/>
          </a:p>
        </p:txBody>
      </p:sp>
      <p:pic>
        <p:nvPicPr>
          <p:cNvPr id="4" name="מציין מיקום תוכן 3" descr="חל גא 28">
            <a:extLst>
              <a:ext uri="{FF2B5EF4-FFF2-40B4-BE49-F238E27FC236}">
                <a16:creationId xmlns:a16="http://schemas.microsoft.com/office/drawing/2014/main" xmlns="" id="{158C0A41-5E4F-4520-917A-291CD45D950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5900" y="3657600"/>
            <a:ext cx="4521200" cy="1168401"/>
          </a:xfrm>
          <a:prstGeom prst="rect">
            <a:avLst/>
          </a:prstGeom>
          <a:noFill/>
          <a:ln>
            <a:noFill/>
          </a:ln>
        </p:spPr>
      </p:pic>
    </p:spTree>
    <p:extLst>
      <p:ext uri="{BB962C8B-B14F-4D97-AF65-F5344CB8AC3E}">
        <p14:creationId xmlns:p14="http://schemas.microsoft.com/office/powerpoint/2010/main" val="292766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08EB495-4133-438C-BB99-2BA5817E31EC}"/>
              </a:ext>
            </a:extLst>
          </p:cNvPr>
          <p:cNvSpPr>
            <a:spLocks noGrp="1"/>
          </p:cNvSpPr>
          <p:nvPr>
            <p:ph type="title"/>
          </p:nvPr>
        </p:nvSpPr>
        <p:spPr>
          <a:xfrm>
            <a:off x="838200" y="365124"/>
            <a:ext cx="10515600" cy="3799552"/>
          </a:xfrm>
        </p:spPr>
        <p:txBody>
          <a:bodyPr>
            <a:normAutofit fontScale="90000"/>
          </a:bodyPr>
          <a:lstStyle/>
          <a:p>
            <a:pPr algn="l" rtl="0">
              <a:lnSpc>
                <a:spcPct val="107000"/>
              </a:lnSpc>
              <a:spcAft>
                <a:spcPts val="800"/>
              </a:spcAft>
            </a:pPr>
            <a:r>
              <a:rPr lang="he-IL" sz="2000" dirty="0">
                <a:effectLst/>
                <a:latin typeface="Calibri" panose="020F0502020204030204" pitchFamily="34" charset="0"/>
                <a:ea typeface="Calibri" panose="020F0502020204030204" pitchFamily="34" charset="0"/>
                <a:cs typeface="Times New Roman" panose="02020603050405020304" pitchFamily="18" charset="0"/>
              </a:rPr>
              <a:t/>
            </a:r>
            <a:br>
              <a:rPr lang="he-IL"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ea typeface="Calibri" panose="020F0502020204030204" pitchFamily="34" charset="0"/>
                <a:cs typeface="Calibri Light" panose="020F0302020204030204" pitchFamily="34" charset="0"/>
              </a:rPr>
              <a:t>A short description of Jerusalem’s history with a huge gap between the Jebusites and the Romans, namely, the Jewish historical period:</a:t>
            </a:r>
            <a:br>
              <a:rPr lang="en-US" sz="2200" dirty="0">
                <a:effectLst/>
                <a:ea typeface="Calibri" panose="020F0502020204030204" pitchFamily="34" charset="0"/>
                <a:cs typeface="Calibri Light" panose="020F0302020204030204" pitchFamily="34" charset="0"/>
              </a:rPr>
            </a:br>
            <a:r>
              <a:rPr lang="en-US" sz="2200" dirty="0">
                <a:effectLst/>
                <a:ea typeface="Calibri" panose="020F0502020204030204" pitchFamily="34" charset="0"/>
                <a:cs typeface="Calibri Light" panose="020F0302020204030204" pitchFamily="34" charset="0"/>
              </a:rPr>
              <a:t/>
            </a:r>
            <a:br>
              <a:rPr lang="en-US" sz="2200" dirty="0">
                <a:effectLst/>
                <a:ea typeface="Calibri" panose="020F0502020204030204" pitchFamily="34" charset="0"/>
                <a:cs typeface="Calibri Light" panose="020F0302020204030204" pitchFamily="34" charset="0"/>
              </a:rPr>
            </a:br>
            <a:r>
              <a:rPr lang="en-US" sz="2200" dirty="0">
                <a:effectLst/>
                <a:ea typeface="Calibri" panose="020F0502020204030204" pitchFamily="34" charset="0"/>
                <a:cs typeface="Calibri Light" panose="020F0302020204030204" pitchFamily="34" charset="0"/>
              </a:rPr>
              <a:t>“The city of Jerusalem was known by the name </a:t>
            </a:r>
            <a:r>
              <a:rPr lang="en-US" sz="2200" dirty="0" err="1">
                <a:effectLst/>
                <a:ea typeface="Calibri" panose="020F0502020204030204" pitchFamily="34" charset="0"/>
                <a:cs typeface="Calibri Light" panose="020F0302020204030204" pitchFamily="34" charset="0"/>
              </a:rPr>
              <a:t>Jebus</a:t>
            </a:r>
            <a:r>
              <a:rPr lang="en-US" sz="2200" dirty="0">
                <a:effectLst/>
                <a:ea typeface="Calibri" panose="020F0502020204030204" pitchFamily="34" charset="0"/>
                <a:cs typeface="Calibri Light" panose="020F0302020204030204" pitchFamily="34" charset="0"/>
              </a:rPr>
              <a:t>, after the Arab Jebusites who built it 5,000 yea</a:t>
            </a:r>
            <a:r>
              <a:rPr lang="en-US" sz="2200" dirty="0">
                <a:ea typeface="Calibri" panose="020F0502020204030204" pitchFamily="34" charset="0"/>
                <a:cs typeface="Calibri Light" panose="020F0302020204030204" pitchFamily="34" charset="0"/>
              </a:rPr>
              <a:t>rs ago. When the Romans occupied it, they called by the name </a:t>
            </a:r>
            <a:r>
              <a:rPr lang="en-US" sz="2200" dirty="0" err="1">
                <a:ea typeface="Calibri" panose="020F0502020204030204" pitchFamily="34" charset="0"/>
                <a:cs typeface="Calibri Light" panose="020F0302020204030204" pitchFamily="34" charset="0"/>
              </a:rPr>
              <a:t>Aelia</a:t>
            </a:r>
            <a:r>
              <a:rPr lang="en-US" sz="2200" dirty="0">
                <a:ea typeface="Calibri" panose="020F0502020204030204" pitchFamily="34" charset="0"/>
                <a:cs typeface="Calibri Light" panose="020F0302020204030204" pitchFamily="34" charset="0"/>
              </a:rPr>
              <a:t>. Later, it came to be known as Al-Quds and Bayt al-</a:t>
            </a:r>
            <a:r>
              <a:rPr lang="en-US" sz="2200" dirty="0" err="1">
                <a:ea typeface="Calibri" panose="020F0502020204030204" pitchFamily="34" charset="0"/>
                <a:cs typeface="Calibri Light" panose="020F0302020204030204" pitchFamily="34" charset="0"/>
              </a:rPr>
              <a:t>Maqdis</a:t>
            </a:r>
            <a:r>
              <a:rPr lang="en-US" sz="2200" dirty="0">
                <a:ea typeface="Calibri" panose="020F0502020204030204" pitchFamily="34" charset="0"/>
                <a:cs typeface="Calibri Light" panose="020F0302020204030204" pitchFamily="34" charset="0"/>
              </a:rPr>
              <a:t>, after the Muslims conquered it at the hands of [Caliph] Umar Bin al-Khattab in the year 637…”</a:t>
            </a:r>
            <a:br>
              <a:rPr lang="en-US" sz="2200" dirty="0">
                <a:ea typeface="Calibri" panose="020F0502020204030204" pitchFamily="34" charset="0"/>
                <a:cs typeface="Calibri Light" panose="020F0302020204030204" pitchFamily="34" charset="0"/>
              </a:rPr>
            </a:br>
            <a:r>
              <a:rPr lang="en-US" sz="2200" dirty="0">
                <a:ea typeface="Calibri" panose="020F0502020204030204" pitchFamily="34" charset="0"/>
                <a:cs typeface="Calibri Light" panose="020F0302020204030204" pitchFamily="34" charset="0"/>
              </a:rPr>
              <a:t/>
            </a:r>
            <a:br>
              <a:rPr lang="en-US" sz="2200" dirty="0">
                <a:ea typeface="Calibri" panose="020F0502020204030204" pitchFamily="34" charset="0"/>
                <a:cs typeface="Calibri Light" panose="020F0302020204030204" pitchFamily="34" charset="0"/>
              </a:rPr>
            </a:br>
            <a:r>
              <a:rPr lang="en-US" sz="2200" dirty="0">
                <a:ea typeface="Calibri" panose="020F0502020204030204" pitchFamily="34" charset="0"/>
                <a:cs typeface="Calibri Light" panose="020F0302020204030204" pitchFamily="34" charset="0"/>
              </a:rPr>
              <a:t>(</a:t>
            </a:r>
            <a:r>
              <a:rPr lang="en-US" sz="2200" i="1" dirty="0">
                <a:ea typeface="Calibri" panose="020F0502020204030204" pitchFamily="34" charset="0"/>
                <a:cs typeface="Calibri Light" panose="020F0302020204030204" pitchFamily="34" charset="0"/>
              </a:rPr>
              <a:t>Geography and Modern and Contemporary History of Palestine</a:t>
            </a:r>
            <a:r>
              <a:rPr lang="en-US" sz="2200" dirty="0">
                <a:ea typeface="Calibri" panose="020F0502020204030204" pitchFamily="34" charset="0"/>
                <a:cs typeface="Calibri Light" panose="020F0302020204030204" pitchFamily="34" charset="0"/>
              </a:rPr>
              <a:t>, Grade 10, Part 1 (2020) p. 43)</a:t>
            </a:r>
            <a:r>
              <a:rPr lang="he-IL" sz="2200" dirty="0">
                <a:effectLst/>
                <a:ea typeface="Calibri" panose="020F0502020204030204" pitchFamily="34" charset="0"/>
                <a:cs typeface="Times New Roman" panose="02020603050405020304" pitchFamily="18" charset="0"/>
              </a:rPr>
              <a:t/>
            </a:r>
            <a:br>
              <a:rPr lang="he-IL" sz="2200" dirty="0">
                <a:effectLst/>
                <a:ea typeface="Calibri" panose="020F0502020204030204" pitchFamily="34" charset="0"/>
                <a:cs typeface="Times New Roman" panose="02020603050405020304" pitchFamily="18" charset="0"/>
              </a:rPr>
            </a:br>
            <a:r>
              <a:rPr lang="he-IL" sz="2000" dirty="0">
                <a:effectLst/>
                <a:latin typeface="Calibri" panose="020F0502020204030204" pitchFamily="34" charset="0"/>
                <a:ea typeface="Calibri" panose="020F0502020204030204" pitchFamily="34" charset="0"/>
                <a:cs typeface="Times New Roman" panose="02020603050405020304" pitchFamily="18" charset="0"/>
              </a:rPr>
              <a:t/>
            </a:r>
            <a:br>
              <a:rPr lang="he-IL"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Arial" panose="020B0604020202020204" pitchFamily="34" charset="0"/>
              </a:rPr>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he-IL" sz="2000" dirty="0"/>
          </a:p>
        </p:txBody>
      </p:sp>
      <p:pic>
        <p:nvPicPr>
          <p:cNvPr id="9" name="מציין מיקום תוכן 8">
            <a:extLst>
              <a:ext uri="{FF2B5EF4-FFF2-40B4-BE49-F238E27FC236}">
                <a16:creationId xmlns:a16="http://schemas.microsoft.com/office/drawing/2014/main" xmlns="" id="{B2FEA9F2-30B3-4C53-B38F-DEDD0B7B45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7259" y="4345145"/>
            <a:ext cx="8546298" cy="1856149"/>
          </a:xfrm>
        </p:spPr>
      </p:pic>
    </p:spTree>
    <p:extLst>
      <p:ext uri="{BB962C8B-B14F-4D97-AF65-F5344CB8AC3E}">
        <p14:creationId xmlns:p14="http://schemas.microsoft.com/office/powerpoint/2010/main" val="403566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xmlns="" id="{22B29EC6-257E-485B-8219-3BF597AB809F}"/>
              </a:ext>
            </a:extLst>
          </p:cNvPr>
          <p:cNvSpPr/>
          <p:nvPr/>
        </p:nvSpPr>
        <p:spPr>
          <a:xfrm>
            <a:off x="2549237" y="203200"/>
            <a:ext cx="7592290" cy="344069"/>
          </a:xfrm>
          <a:prstGeom prst="rect">
            <a:avLst/>
          </a:prstGeom>
        </p:spPr>
        <p:txBody>
          <a:bodyPr wrap="square">
            <a:spAutoFit/>
          </a:bodyPr>
          <a:lstStyle/>
          <a:p>
            <a:pPr algn="l" rtl="0">
              <a:lnSpc>
                <a:spcPct val="107000"/>
              </a:lnSpc>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a:extLst>
              <a:ext uri="{FF2B5EF4-FFF2-40B4-BE49-F238E27FC236}">
                <a16:creationId xmlns:a16="http://schemas.microsoft.com/office/drawing/2014/main" xmlns="" id="{C177E0BB-C1BD-472B-A2B4-F84821710E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76699" y="4251960"/>
            <a:ext cx="4038600" cy="1051214"/>
          </a:xfrm>
          <a:prstGeom prst="rect">
            <a:avLst/>
          </a:prstGeom>
          <a:noFill/>
          <a:ln>
            <a:noFill/>
          </a:ln>
        </p:spPr>
      </p:pic>
      <p:pic>
        <p:nvPicPr>
          <p:cNvPr id="4" name="תמונה 3">
            <a:extLst>
              <a:ext uri="{FF2B5EF4-FFF2-40B4-BE49-F238E27FC236}">
                <a16:creationId xmlns:a16="http://schemas.microsoft.com/office/drawing/2014/main" xmlns="" id="{64C1B53E-EC75-4D8B-88AC-84E1D835AB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24312" y="5511800"/>
            <a:ext cx="4143375" cy="1244600"/>
          </a:xfrm>
          <a:prstGeom prst="rect">
            <a:avLst/>
          </a:prstGeom>
          <a:noFill/>
          <a:ln>
            <a:noFill/>
          </a:ln>
        </p:spPr>
      </p:pic>
      <p:sp>
        <p:nvSpPr>
          <p:cNvPr id="5" name="מלבן 4">
            <a:extLst>
              <a:ext uri="{FF2B5EF4-FFF2-40B4-BE49-F238E27FC236}">
                <a16:creationId xmlns:a16="http://schemas.microsoft.com/office/drawing/2014/main" xmlns="" id="{4CE26016-94F7-4E33-BAAD-E1D2512926D5}"/>
              </a:ext>
            </a:extLst>
          </p:cNvPr>
          <p:cNvSpPr/>
          <p:nvPr/>
        </p:nvSpPr>
        <p:spPr>
          <a:xfrm>
            <a:off x="864524" y="203200"/>
            <a:ext cx="10656915" cy="3743012"/>
          </a:xfrm>
          <a:prstGeom prst="rect">
            <a:avLst/>
          </a:prstGeom>
        </p:spPr>
        <p:txBody>
          <a:bodyPr wrap="square">
            <a:spAutoFit/>
          </a:bodyPr>
          <a:lstStyle/>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Demonization of Israel by way of self-victimization. Following are excerpts from “a Letter by a Palestinian girl to children of the world”:</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“Since I was born, they have murdered my childhood. They tore my doll into pieces and I have hidden it in my heart. Since I was born, the bullets whistle has pierced my ears and blackness has covered everything around me…</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…Why did they slaughter my childhood in front of me and murder the roses in the fields? Why did they kill the butterflies in our gardens and scare the birds away? Why did they hide the sun, spread darkness and blocked the roads?”</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a:t>
            </a:r>
            <a:r>
              <a:rPr lang="en-US" sz="2000" i="1" dirty="0">
                <a:latin typeface="+mj-lt"/>
                <a:ea typeface="Calibri" panose="020F0502020204030204" pitchFamily="34" charset="0"/>
                <a:cs typeface="Calibri Light" panose="020F0302020204030204" pitchFamily="34" charset="0"/>
              </a:rPr>
              <a:t>Arabic Language</a:t>
            </a:r>
            <a:r>
              <a:rPr lang="en-US" sz="2000" dirty="0">
                <a:latin typeface="+mj-lt"/>
                <a:ea typeface="Calibri" panose="020F0502020204030204" pitchFamily="34" charset="0"/>
                <a:cs typeface="Calibri Light" panose="020F0302020204030204" pitchFamily="34" charset="0"/>
              </a:rPr>
              <a:t>, Grade 8, Part 1 (2020) pp. 47, 48, respectively</a:t>
            </a:r>
            <a:r>
              <a:rPr lang="en-US" sz="2000" dirty="0">
                <a:latin typeface="Calibri Light" panose="020F0302020204030204" pitchFamily="34" charset="0"/>
                <a:ea typeface="Calibri" panose="020F0502020204030204" pitchFamily="34" charset="0"/>
                <a:cs typeface="Calibri Light" panose="020F0302020204030204" pitchFamily="34" charset="0"/>
              </a:rPr>
              <a:t>) </a:t>
            </a:r>
            <a:endParaRPr lang="he-IL" sz="20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he-I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96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577CD00-DA4E-49F3-B788-023095B4DA3B}"/>
              </a:ext>
            </a:extLst>
          </p:cNvPr>
          <p:cNvSpPr>
            <a:spLocks noGrp="1"/>
          </p:cNvSpPr>
          <p:nvPr>
            <p:ph type="title"/>
          </p:nvPr>
        </p:nvSpPr>
        <p:spPr>
          <a:xfrm>
            <a:off x="838200" y="365125"/>
            <a:ext cx="10515600" cy="2720975"/>
          </a:xfrm>
        </p:spPr>
        <p:txBody>
          <a:bodyPr>
            <a:normAutofit fontScale="90000"/>
          </a:bodyPr>
          <a:lstStyle/>
          <a:p>
            <a:pPr algn="l" rtl="0"/>
            <a:r>
              <a:rPr lang="he-IL" sz="2000" dirty="0"/>
              <a:t/>
            </a:r>
            <a:br>
              <a:rPr lang="he-IL" sz="2000" dirty="0"/>
            </a:br>
            <a:r>
              <a:rPr lang="en-US" sz="2200" dirty="0">
                <a:cs typeface="Calibri Light" panose="020F0302020204030204" pitchFamily="34" charset="0"/>
              </a:rPr>
              <a:t>Zionists are demonized and accused of genocidal intentions towards the Palestinians:</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“1. The Zionists have founded their entity on terror, extermination and colonialism. Let us explain that.”</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 – Academic Path</a:t>
            </a:r>
            <a:r>
              <a:rPr lang="en-US" sz="2200" dirty="0">
                <a:cs typeface="Calibri Light" panose="020F0302020204030204" pitchFamily="34" charset="0"/>
              </a:rPr>
              <a:t>, Grade 10, Part 2 (2019) p. 28)</a:t>
            </a:r>
            <a:r>
              <a:rPr lang="he-IL" sz="2200" dirty="0"/>
              <a:t/>
            </a:r>
            <a:br>
              <a:rPr lang="he-IL" sz="2200" dirty="0"/>
            </a:br>
            <a:r>
              <a:rPr lang="en-US" sz="2000" dirty="0"/>
              <a:t/>
            </a:r>
            <a:br>
              <a:rPr lang="en-US" sz="2000" dirty="0"/>
            </a:br>
            <a:r>
              <a:rPr lang="en-US" sz="2000" dirty="0"/>
              <a:t/>
            </a:r>
            <a:br>
              <a:rPr lang="en-US" sz="2000" dirty="0"/>
            </a:br>
            <a:endParaRPr lang="he-IL" sz="2000" dirty="0"/>
          </a:p>
        </p:txBody>
      </p:sp>
      <p:pic>
        <p:nvPicPr>
          <p:cNvPr id="4" name="מציין מיקום תוכן 3" descr="שפה י2 27 הציונים השמדה">
            <a:extLst>
              <a:ext uri="{FF2B5EF4-FFF2-40B4-BE49-F238E27FC236}">
                <a16:creationId xmlns:a16="http://schemas.microsoft.com/office/drawing/2014/main" xmlns="" id="{3BEA815D-A5BB-45F4-9D71-A4796D62D7E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2300" y="4076700"/>
            <a:ext cx="6223000" cy="975519"/>
          </a:xfrm>
          <a:prstGeom prst="rect">
            <a:avLst/>
          </a:prstGeom>
          <a:noFill/>
          <a:ln>
            <a:noFill/>
          </a:ln>
        </p:spPr>
      </p:pic>
    </p:spTree>
    <p:extLst>
      <p:ext uri="{BB962C8B-B14F-4D97-AF65-F5344CB8AC3E}">
        <p14:creationId xmlns:p14="http://schemas.microsoft.com/office/powerpoint/2010/main" val="222556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9E9854C-834B-4922-9A75-1309BDA2FF04}"/>
              </a:ext>
            </a:extLst>
          </p:cNvPr>
          <p:cNvSpPr>
            <a:spLocks noGrp="1"/>
          </p:cNvSpPr>
          <p:nvPr>
            <p:ph type="title"/>
          </p:nvPr>
        </p:nvSpPr>
        <p:spPr>
          <a:xfrm>
            <a:off x="838200" y="365125"/>
            <a:ext cx="10515600" cy="2911475"/>
          </a:xfrm>
        </p:spPr>
        <p:txBody>
          <a:bodyPr>
            <a:normAutofit/>
          </a:bodyPr>
          <a:lstStyle/>
          <a:p>
            <a:pPr algn="l" rtl="0"/>
            <a:r>
              <a:rPr lang="en-US" sz="2000" dirty="0">
                <a:cs typeface="Calibri Light" panose="020F0302020204030204" pitchFamily="34" charset="0"/>
              </a:rPr>
              <a:t>Jews are demonized as enemies of Islam from its very beginning:</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“Let us watch the video clip from the accompanied disc about the Jews’ attempt to kill God’s Messenger [Muhammad].”</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Islamic Education</a:t>
            </a:r>
            <a:r>
              <a:rPr lang="en-US" sz="2000" dirty="0">
                <a:cs typeface="Calibri Light" panose="020F0302020204030204" pitchFamily="34" charset="0"/>
              </a:rPr>
              <a:t>, Grade 5, Part 2 (2019) p. 65)</a:t>
            </a:r>
            <a:r>
              <a:rPr lang="he-IL" sz="2000" dirty="0"/>
              <a:t/>
            </a:r>
            <a:br>
              <a:rPr lang="he-IL" sz="2000" dirty="0"/>
            </a:br>
            <a:endParaRPr lang="en-US" sz="2000" dirty="0"/>
          </a:p>
        </p:txBody>
      </p:sp>
      <p:pic>
        <p:nvPicPr>
          <p:cNvPr id="4" name="מציין מיקום תוכן 3">
            <a:extLst>
              <a:ext uri="{FF2B5EF4-FFF2-40B4-BE49-F238E27FC236}">
                <a16:creationId xmlns:a16="http://schemas.microsoft.com/office/drawing/2014/main" xmlns="" id="{52AE1EA3-6D6C-439C-A300-FCCEB126DAD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8900" y="4762500"/>
            <a:ext cx="6680200" cy="1335881"/>
          </a:xfrm>
          <a:prstGeom prst="rect">
            <a:avLst/>
          </a:prstGeom>
          <a:noFill/>
          <a:ln>
            <a:noFill/>
          </a:ln>
        </p:spPr>
      </p:pic>
    </p:spTree>
    <p:extLst>
      <p:ext uri="{BB962C8B-B14F-4D97-AF65-F5344CB8AC3E}">
        <p14:creationId xmlns:p14="http://schemas.microsoft.com/office/powerpoint/2010/main" val="191396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0DC1D6E-1853-4233-AFE6-57D8959AA083}"/>
              </a:ext>
            </a:extLst>
          </p:cNvPr>
          <p:cNvSpPr>
            <a:spLocks noGrp="1"/>
          </p:cNvSpPr>
          <p:nvPr>
            <p:ph type="title"/>
          </p:nvPr>
        </p:nvSpPr>
        <p:spPr>
          <a:xfrm>
            <a:off x="838200" y="365125"/>
            <a:ext cx="10515600" cy="2454275"/>
          </a:xfrm>
        </p:spPr>
        <p:txBody>
          <a:bodyPr>
            <a:normAutofit/>
          </a:bodyPr>
          <a:lstStyle/>
          <a:p>
            <a:pPr algn="l" rtl="0"/>
            <a:r>
              <a:rPr lang="en-US" sz="2000" dirty="0">
                <a:cs typeface="Calibri Light" panose="020F0302020204030204" pitchFamily="34" charset="0"/>
              </a:rPr>
              <a:t>Jews are demonized as infidels and as the Devil’s aides:</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“Where are the horsemen [who will ride] to Al-Aqsa [Mosque] to liberate it</a:t>
            </a:r>
            <a:br>
              <a:rPr lang="en-US" sz="2000" dirty="0">
                <a:cs typeface="Calibri Light" panose="020F0302020204030204" pitchFamily="34" charset="0"/>
              </a:rPr>
            </a:br>
            <a:r>
              <a:rPr lang="en-US" sz="2000" dirty="0">
                <a:cs typeface="Calibri Light" panose="020F0302020204030204" pitchFamily="34" charset="0"/>
              </a:rPr>
              <a:t>From the grip of infidelity, from the Devil’s aides?”</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7, Part 1 (2020) p. 67)</a:t>
            </a:r>
            <a:r>
              <a:rPr lang="he-IL" sz="2000" dirty="0"/>
              <a:t/>
            </a:r>
            <a:br>
              <a:rPr lang="he-IL" sz="2000" dirty="0"/>
            </a:br>
            <a:endParaRPr lang="en-US" sz="2000" dirty="0"/>
          </a:p>
        </p:txBody>
      </p:sp>
      <p:pic>
        <p:nvPicPr>
          <p:cNvPr id="4" name="מציין מיקום תוכן 3">
            <a:extLst>
              <a:ext uri="{FF2B5EF4-FFF2-40B4-BE49-F238E27FC236}">
                <a16:creationId xmlns:a16="http://schemas.microsoft.com/office/drawing/2014/main" xmlns="" id="{7614FDB8-7BE4-4822-AC6E-BE82C7E01B0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3200" y="4406899"/>
            <a:ext cx="5029200" cy="812007"/>
          </a:xfrm>
          <a:prstGeom prst="rect">
            <a:avLst/>
          </a:prstGeom>
          <a:noFill/>
          <a:ln>
            <a:noFill/>
          </a:ln>
        </p:spPr>
      </p:pic>
    </p:spTree>
    <p:extLst>
      <p:ext uri="{BB962C8B-B14F-4D97-AF65-F5344CB8AC3E}">
        <p14:creationId xmlns:p14="http://schemas.microsoft.com/office/powerpoint/2010/main" val="95433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082F59-1F46-4B42-BEDF-DD22EC308009}"/>
              </a:ext>
            </a:extLst>
          </p:cNvPr>
          <p:cNvSpPr>
            <a:spLocks noGrp="1"/>
          </p:cNvSpPr>
          <p:nvPr>
            <p:ph type="title"/>
          </p:nvPr>
        </p:nvSpPr>
        <p:spPr>
          <a:xfrm>
            <a:off x="838200" y="57150"/>
            <a:ext cx="10515600" cy="3226377"/>
          </a:xfrm>
        </p:spPr>
        <p:txBody>
          <a:bodyPr>
            <a:normAutofit fontScale="90000"/>
          </a:bodyPr>
          <a:lstStyle/>
          <a:p>
            <a:pPr algn="l" rtl="0"/>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en-US" sz="2000" dirty="0">
                <a:cs typeface="Calibri Light" panose="020F0302020204030204" pitchFamily="34" charset="0"/>
              </a:rPr>
              <a:t>The only reference in the schoolbooks to the issue of peace with Israel is found in Arafat’s letter to Rabin prior to the signing of the Oslo Accords in 1993 given in a history textbook, without any further advocacy:</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“…The Palestine Liberation Organization recognizes the State of Israel’s right to live in peace and security. The Organization accepts the UN Security Council’s resolutions Nos. 242 and 338. The Organization commits itself to the peace process in the Middle East and to the peaceful resolution of the conflict between the two parties and declares that all the political issues related to the permanent situation will be solved through negotiations. Accordingly, the Organization denounces the use of terror and other violent actions…”</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Geography and Modern and Contemporary History of Palestine</a:t>
            </a:r>
            <a:r>
              <a:rPr lang="en-US" sz="2000" dirty="0">
                <a:cs typeface="Calibri Light" panose="020F0302020204030204" pitchFamily="34" charset="0"/>
              </a:rPr>
              <a:t>, Grade 10, Part 2 (2019) p. 77, and see the full letter below:) </a:t>
            </a:r>
            <a:r>
              <a:rPr lang="he-IL" sz="2000" dirty="0"/>
              <a:t/>
            </a:r>
            <a:br>
              <a:rPr lang="he-IL" sz="2000" dirty="0"/>
            </a:br>
            <a:r>
              <a:rPr lang="en-US" sz="2000" dirty="0"/>
              <a:t/>
            </a:r>
            <a:br>
              <a:rPr lang="en-US" sz="2000" dirty="0"/>
            </a:br>
            <a:r>
              <a:rPr lang="en-US" sz="2000" dirty="0"/>
              <a:t/>
            </a:r>
            <a:br>
              <a:rPr lang="en-US" sz="2000" dirty="0"/>
            </a:br>
            <a:endParaRPr lang="he-IL" sz="2000" dirty="0"/>
          </a:p>
        </p:txBody>
      </p:sp>
      <p:pic>
        <p:nvPicPr>
          <p:cNvPr id="4" name="מציין מיקום תוכן 3">
            <a:extLst>
              <a:ext uri="{FF2B5EF4-FFF2-40B4-BE49-F238E27FC236}">
                <a16:creationId xmlns:a16="http://schemas.microsoft.com/office/drawing/2014/main" xmlns="" id="{F3D779D8-1690-46EB-9EAF-F0D4DBE7341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1836" y="3429000"/>
            <a:ext cx="5943600" cy="3371850"/>
          </a:xfrm>
          <a:prstGeom prst="rect">
            <a:avLst/>
          </a:prstGeom>
          <a:noFill/>
          <a:ln>
            <a:noFill/>
          </a:ln>
        </p:spPr>
      </p:pic>
    </p:spTree>
    <p:extLst>
      <p:ext uri="{BB962C8B-B14F-4D97-AF65-F5344CB8AC3E}">
        <p14:creationId xmlns:p14="http://schemas.microsoft.com/office/powerpoint/2010/main" val="267855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descr="חל גא 15">
            <a:extLst>
              <a:ext uri="{FF2B5EF4-FFF2-40B4-BE49-F238E27FC236}">
                <a16:creationId xmlns:a16="http://schemas.microsoft.com/office/drawing/2014/main" xmlns="" id="{7AD582F0-9290-4F11-B642-5E311D73D17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0800" y="365125"/>
            <a:ext cx="3784600" cy="2860675"/>
          </a:xfrm>
          <a:prstGeom prst="rect">
            <a:avLst/>
          </a:prstGeom>
          <a:noFill/>
          <a:ln>
            <a:noFill/>
          </a:ln>
        </p:spPr>
      </p:pic>
      <p:pic>
        <p:nvPicPr>
          <p:cNvPr id="7" name="תמונה 6" descr="חל גא 16">
            <a:extLst>
              <a:ext uri="{FF2B5EF4-FFF2-40B4-BE49-F238E27FC236}">
                <a16:creationId xmlns:a16="http://schemas.microsoft.com/office/drawing/2014/main" xmlns="" id="{C8D0786C-7ABB-4F40-9969-5EF51D3EDF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70800" y="3429000"/>
            <a:ext cx="3784600" cy="3124199"/>
          </a:xfrm>
          <a:prstGeom prst="rect">
            <a:avLst/>
          </a:prstGeom>
          <a:noFill/>
          <a:ln>
            <a:noFill/>
          </a:ln>
        </p:spPr>
      </p:pic>
      <p:sp>
        <p:nvSpPr>
          <p:cNvPr id="4" name="Rectangle 2">
            <a:extLst>
              <a:ext uri="{FF2B5EF4-FFF2-40B4-BE49-F238E27FC236}">
                <a16:creationId xmlns:a16="http://schemas.microsoft.com/office/drawing/2014/main" xmlns="" id="{950DFC99-A3E0-4F35-96B9-A87058CA6B0A}"/>
              </a:ext>
            </a:extLst>
          </p:cNvPr>
          <p:cNvSpPr>
            <a:spLocks noChangeArrowheads="1"/>
          </p:cNvSpPr>
          <p:nvPr/>
        </p:nvSpPr>
        <p:spPr bwMode="auto">
          <a:xfrm>
            <a:off x="839586" y="466347"/>
            <a:ext cx="5256414"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42291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42291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42291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42291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42291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42291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42291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42291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42291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Expressions of violence in the Palestinian Authority’s national anthem taught in school:</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"Let us know our national anthem:</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lang="en-US" altLang="he-IL" sz="1200" dirty="0">
                <a:latin typeface="+mj-lt"/>
                <a:cs typeface="Calibri Light" panose="020F0302020204030204" pitchFamily="34" charset="0"/>
              </a:rPr>
              <a:t>Activity 1: We will listen and repeat:</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With my determination, my fire and the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volcano of my revenge </a:t>
            </a:r>
            <a:endParaRPr lang="en-US" altLang="he-IL" sz="1200" b="1" dirty="0">
              <a:latin typeface="+mj-lt"/>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 my blood's yearning to my land and my home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have climbed mountains and embarked on a struggle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defeated the impossible and shattered the shackles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In the winds' storm and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the weapon's fire</a:t>
            </a:r>
            <a:endParaRPr kumimoji="0" lang="en-US" altLang="he-IL" sz="1200" b="1"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 my people's determination to carry on the struggle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Palestine is my home and the road to my victory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lvl="0"/>
            <a:r>
              <a:rPr lang="en-US" altLang="he-IL" sz="1200" b="1" dirty="0">
                <a:latin typeface="+mj-lt"/>
                <a:ea typeface="Calibri" panose="020F0502020204030204" pitchFamily="34" charset="0"/>
                <a:cs typeface="Calibri Light" panose="020F0302020204030204" pitchFamily="34" charset="0"/>
              </a:rPr>
              <a:t>Palestine is my revenge </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and the land of steadfastness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By the oath under the flag's shadow </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By my people's determination, and by the pain's fire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shall live as a </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and I shall continue as a </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endParaRPr kumimoji="0" lang="en-US" altLang="he-IL" sz="1200" b="1"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shall die as a </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until I return</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lang="en-US" altLang="he-IL" sz="1200"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cs typeface="Calibri Light" panose="020F0302020204030204" pitchFamily="34" charset="0"/>
              </a:rPr>
              <a:t>(</a:t>
            </a:r>
            <a:r>
              <a:rPr kumimoji="0" lang="en-US" altLang="he-IL" sz="1200" b="0" i="1" u="none" strike="noStrike" cap="none" normalizeH="0" baseline="0" dirty="0">
                <a:ln>
                  <a:noFill/>
                </a:ln>
                <a:solidFill>
                  <a:schemeClr val="tx1"/>
                </a:solidFill>
                <a:effectLst/>
                <a:latin typeface="+mj-lt"/>
                <a:cs typeface="Calibri Light" panose="020F0302020204030204" pitchFamily="34" charset="0"/>
              </a:rPr>
              <a:t>National and Social Upbringing</a:t>
            </a:r>
            <a:r>
              <a:rPr kumimoji="0" lang="en-US" altLang="he-IL" sz="1200" b="0" u="none" strike="noStrike" cap="none" normalizeH="0" baseline="0" dirty="0">
                <a:ln>
                  <a:noFill/>
                </a:ln>
                <a:solidFill>
                  <a:schemeClr val="tx1"/>
                </a:solidFill>
                <a:effectLst/>
                <a:latin typeface="+mj-lt"/>
                <a:cs typeface="Calibri Light" panose="020F0302020204030204" pitchFamily="34" charset="0"/>
              </a:rPr>
              <a:t>, Grade 3, Part 1 (2020) pp. 16-17. </a:t>
            </a:r>
            <a:r>
              <a:rPr lang="en-US" altLang="he-IL" sz="1200" b="1" dirty="0">
                <a:latin typeface="+mj-lt"/>
                <a:cs typeface="Calibri Light" panose="020F0302020204030204" pitchFamily="34" charset="0"/>
              </a:rPr>
              <a:t>Emphasis added)</a:t>
            </a:r>
            <a:endParaRPr lang="en-US" altLang="he-IL" sz="1200"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lang="en-US" altLang="he-IL" sz="1200" b="1"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lang="en-US" altLang="he-IL" sz="1200" dirty="0">
                <a:latin typeface="+mj-lt"/>
                <a:cs typeface="Calibri Light" panose="020F0302020204030204" pitchFamily="34" charset="0"/>
              </a:rPr>
              <a:t>*</a:t>
            </a:r>
            <a:r>
              <a:rPr lang="en-US" altLang="he-IL" sz="1200" i="1" dirty="0" err="1">
                <a:latin typeface="+mj-lt"/>
                <a:cs typeface="Calibri Light" panose="020F0302020204030204" pitchFamily="34" charset="0"/>
              </a:rPr>
              <a:t>Fidai</a:t>
            </a:r>
            <a:r>
              <a:rPr lang="en-US" altLang="he-IL" sz="1200" dirty="0">
                <a:latin typeface="+mj-lt"/>
                <a:cs typeface="Calibri Light" panose="020F0302020204030204" pitchFamily="34" charset="0"/>
              </a:rPr>
              <a:t> – a self-sacrificing person; this term is used nowadays to denote the members of the Palestinian terrorist organizations.</a:t>
            </a:r>
            <a:endParaRPr kumimoji="0" lang="en-US" altLang="he-IL" sz="1200" i="0" u="none" strike="noStrike" cap="none" normalizeH="0" baseline="0" dirty="0">
              <a:ln>
                <a:noFill/>
              </a:ln>
              <a:solidFill>
                <a:schemeClr val="tx1"/>
              </a:solidFill>
              <a:effectLst/>
              <a:latin typeface="+mj-lt"/>
              <a:cs typeface="Calibri Light" panose="020F0302020204030204" pitchFamily="34" charset="0"/>
            </a:endParaRPr>
          </a:p>
        </p:txBody>
      </p:sp>
    </p:spTree>
    <p:extLst>
      <p:ext uri="{BB962C8B-B14F-4D97-AF65-F5344CB8AC3E}">
        <p14:creationId xmlns:p14="http://schemas.microsoft.com/office/powerpoint/2010/main" val="16919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4A48723-3627-4B5A-BCB1-D87CE43246BF}"/>
              </a:ext>
            </a:extLst>
          </p:cNvPr>
          <p:cNvSpPr>
            <a:spLocks noGrp="1"/>
          </p:cNvSpPr>
          <p:nvPr>
            <p:ph type="title"/>
          </p:nvPr>
        </p:nvSpPr>
        <p:spPr/>
        <p:txBody>
          <a:bodyPr>
            <a:normAutofit/>
          </a:bodyPr>
          <a:lstStyle/>
          <a:p>
            <a:pPr algn="l" rtl="0"/>
            <a:r>
              <a:rPr lang="en-US" sz="2000" dirty="0">
                <a:cs typeface="Calibri Light" panose="020F0302020204030204" pitchFamily="34" charset="0"/>
              </a:rPr>
              <a:t>The liberation struggle as depicted to grade 1 students:</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Our Beautiful Language</a:t>
            </a:r>
            <a:r>
              <a:rPr lang="en-US" sz="2000" dirty="0">
                <a:cs typeface="Calibri Light" panose="020F0302020204030204" pitchFamily="34" charset="0"/>
              </a:rPr>
              <a:t>, Grade 1, Part 2 (2019) p. 83)        </a:t>
            </a:r>
            <a:r>
              <a:rPr lang="he-IL" sz="2000" dirty="0"/>
              <a:t/>
            </a:r>
            <a:br>
              <a:rPr lang="he-IL" sz="2000" dirty="0"/>
            </a:br>
            <a:endParaRPr lang="he-IL" sz="2000" dirty="0"/>
          </a:p>
        </p:txBody>
      </p:sp>
      <p:pic>
        <p:nvPicPr>
          <p:cNvPr id="6" name="מציין מיקום תוכן 5">
            <a:extLst>
              <a:ext uri="{FF2B5EF4-FFF2-40B4-BE49-F238E27FC236}">
                <a16:creationId xmlns:a16="http://schemas.microsoft.com/office/drawing/2014/main" xmlns="" id="{556CB5DD-F2E6-471C-8ABA-4AE9A6F620B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2576" y="1825625"/>
            <a:ext cx="5346847" cy="4351338"/>
          </a:xfrm>
          <a:prstGeom prst="rect">
            <a:avLst/>
          </a:prstGeom>
          <a:noFill/>
          <a:ln>
            <a:noFill/>
          </a:ln>
        </p:spPr>
      </p:pic>
    </p:spTree>
    <p:extLst>
      <p:ext uri="{BB962C8B-B14F-4D97-AF65-F5344CB8AC3E}">
        <p14:creationId xmlns:p14="http://schemas.microsoft.com/office/powerpoint/2010/main" val="229380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79FAA94-1328-432B-AB0F-A495D2C02162}"/>
              </a:ext>
            </a:extLst>
          </p:cNvPr>
          <p:cNvSpPr>
            <a:spLocks noGrp="1"/>
          </p:cNvSpPr>
          <p:nvPr>
            <p:ph type="title"/>
          </p:nvPr>
        </p:nvSpPr>
        <p:spPr>
          <a:xfrm>
            <a:off x="838200" y="193965"/>
            <a:ext cx="10515600" cy="1950719"/>
          </a:xfrm>
        </p:spPr>
        <p:txBody>
          <a:bodyPr>
            <a:normAutofit fontScale="90000"/>
          </a:bodyPr>
          <a:lstStyle/>
          <a:p>
            <a:pPr algn="l" rtl="0"/>
            <a:r>
              <a:rPr lang="he-IL" sz="2000" dirty="0"/>
              <a:t/>
            </a:r>
            <a:br>
              <a:rPr lang="he-IL" sz="2000" dirty="0"/>
            </a:br>
            <a:r>
              <a:rPr lang="en-US" sz="2200" dirty="0"/>
              <a:t>“[Lesson] 2: Palestine is Arab and Muslim”</a:t>
            </a:r>
            <a:r>
              <a:rPr lang="he-IL" sz="2200" dirty="0"/>
              <a:t/>
            </a:r>
            <a:br>
              <a:rPr lang="he-IL" sz="2200" dirty="0"/>
            </a:br>
            <a:r>
              <a:rPr lang="en-US" sz="2200" dirty="0"/>
              <a:t>The lesson presents a map titled “Map of the Arab Homeland” in which the whole country is painted red with the name “Palestine” appears next to it and the Palestinian flag is drawn above.</a:t>
            </a:r>
            <a:r>
              <a:rPr lang="he-IL" sz="2200" dirty="0"/>
              <a:t/>
            </a:r>
            <a:br>
              <a:rPr lang="he-IL" sz="2200" dirty="0"/>
            </a:br>
            <a:r>
              <a:rPr lang="en-US" sz="2200" dirty="0"/>
              <a:t/>
            </a:r>
            <a:br>
              <a:rPr lang="en-US" sz="2200" dirty="0"/>
            </a:br>
            <a:r>
              <a:rPr lang="en-US" sz="2200" dirty="0"/>
              <a:t>(</a:t>
            </a:r>
            <a:r>
              <a:rPr lang="en-US" sz="2200" i="1" dirty="0"/>
              <a:t>National and Social Upbringing</a:t>
            </a:r>
            <a:r>
              <a:rPr lang="en-US" sz="2200" dirty="0"/>
              <a:t>, Grade </a:t>
            </a:r>
            <a:r>
              <a:rPr lang="he-IL" sz="2200" dirty="0"/>
              <a:t>4</a:t>
            </a:r>
            <a:r>
              <a:rPr lang="en-US" sz="2200" dirty="0"/>
              <a:t>,</a:t>
            </a:r>
            <a:r>
              <a:rPr lang="he-IL" sz="2200" dirty="0"/>
              <a:t> </a:t>
            </a:r>
            <a:r>
              <a:rPr lang="en-US" sz="2200" dirty="0"/>
              <a:t> part 1 (2020) p. 8)</a:t>
            </a:r>
            <a:br>
              <a:rPr lang="en-US" sz="2200" dirty="0"/>
            </a:br>
            <a:endParaRPr lang="he-IL" sz="2200" dirty="0"/>
          </a:p>
        </p:txBody>
      </p:sp>
      <p:pic>
        <p:nvPicPr>
          <p:cNvPr id="7" name="מציין מיקום תוכן 6">
            <a:extLst>
              <a:ext uri="{FF2B5EF4-FFF2-40B4-BE49-F238E27FC236}">
                <a16:creationId xmlns:a16="http://schemas.microsoft.com/office/drawing/2014/main" xmlns="" id="{ED7F1A55-8F9D-47D7-8787-C659EBA44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2211186"/>
            <a:ext cx="4419600" cy="838659"/>
          </a:xfrm>
        </p:spPr>
      </p:pic>
      <p:pic>
        <p:nvPicPr>
          <p:cNvPr id="4" name="תמונה 3">
            <a:extLst>
              <a:ext uri="{FF2B5EF4-FFF2-40B4-BE49-F238E27FC236}">
                <a16:creationId xmlns:a16="http://schemas.microsoft.com/office/drawing/2014/main" xmlns="" id="{64F304D2-DA37-4D75-8833-BEB0EB3B9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285" y="3283527"/>
            <a:ext cx="5735783" cy="3380508"/>
          </a:xfrm>
          <a:prstGeom prst="rect">
            <a:avLst/>
          </a:prstGeom>
        </p:spPr>
      </p:pic>
    </p:spTree>
    <p:extLst>
      <p:ext uri="{BB962C8B-B14F-4D97-AF65-F5344CB8AC3E}">
        <p14:creationId xmlns:p14="http://schemas.microsoft.com/office/powerpoint/2010/main" val="447429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D7F78C-11F3-4E4B-AFE6-AE62E8D460D2}"/>
              </a:ext>
            </a:extLst>
          </p:cNvPr>
          <p:cNvSpPr>
            <a:spLocks noGrp="1"/>
          </p:cNvSpPr>
          <p:nvPr>
            <p:ph type="title"/>
          </p:nvPr>
        </p:nvSpPr>
        <p:spPr>
          <a:xfrm>
            <a:off x="962891" y="490451"/>
            <a:ext cx="6269182" cy="6007186"/>
          </a:xfrm>
        </p:spPr>
        <p:txBody>
          <a:bodyPr>
            <a:normAutofit fontScale="90000"/>
          </a:bodyPr>
          <a:lstStyle/>
          <a:p>
            <a:pPr algn="l" rtl="0"/>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en-US" sz="2200" dirty="0">
                <a:cs typeface="Calibri Light" panose="020F0302020204030204" pitchFamily="34" charset="0"/>
              </a:rPr>
              <a:t>The liberation of Palestine does not end at the 1967 lines. Haifa and Jaffa are included too:</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“Let us sing: </a:t>
            </a:r>
            <a:br>
              <a:rPr lang="en-US" sz="2200" dirty="0">
                <a:cs typeface="Calibri Light" panose="020F0302020204030204" pitchFamily="34" charset="0"/>
              </a:rPr>
            </a:br>
            <a:r>
              <a:rPr lang="en-US" sz="2200" dirty="0">
                <a:cs typeface="Calibri Light" panose="020F0302020204030204" pitchFamily="34" charset="0"/>
              </a:rPr>
              <a:t>Children of Palestine</a:t>
            </a:r>
            <a:br>
              <a:rPr lang="en-US" sz="2200" dirty="0">
                <a:cs typeface="Calibri Light" panose="020F0302020204030204" pitchFamily="34" charset="0"/>
              </a:rPr>
            </a:br>
            <a:r>
              <a:rPr lang="en-US" sz="2200" dirty="0">
                <a:cs typeface="Calibri Light" panose="020F0302020204030204" pitchFamily="34" charset="0"/>
              </a:rPr>
              <a:t>I am a lion cub*; I am a flower**</a:t>
            </a:r>
            <a:r>
              <a:rPr lang="he-IL" sz="2200" dirty="0">
                <a:cs typeface="Calibri Light" panose="020F0302020204030204" pitchFamily="34" charset="0"/>
              </a:rPr>
              <a:t/>
            </a:r>
            <a:br>
              <a:rPr lang="he-IL" sz="2200" dirty="0">
                <a:cs typeface="Calibri Light" panose="020F0302020204030204" pitchFamily="34" charset="0"/>
              </a:rPr>
            </a:br>
            <a:r>
              <a:rPr lang="en-US" sz="2200" dirty="0">
                <a:cs typeface="Calibri Light" panose="020F0302020204030204" pitchFamily="34" charset="0"/>
              </a:rPr>
              <a:t>We have given the soul to the Revolution***</a:t>
            </a:r>
            <a:br>
              <a:rPr lang="en-US" sz="2200" dirty="0">
                <a:cs typeface="Calibri Light" panose="020F0302020204030204" pitchFamily="34" charset="0"/>
              </a:rPr>
            </a:br>
            <a:r>
              <a:rPr lang="en-US" sz="2200" dirty="0">
                <a:cs typeface="Calibri Light" panose="020F0302020204030204" pitchFamily="34" charset="0"/>
              </a:rPr>
              <a:t>Our forefathers built houses </a:t>
            </a:r>
            <a:br>
              <a:rPr lang="en-US" sz="2200" dirty="0">
                <a:cs typeface="Calibri Light" panose="020F0302020204030204" pitchFamily="34" charset="0"/>
              </a:rPr>
            </a:br>
            <a:r>
              <a:rPr lang="en-US" sz="2200" dirty="0">
                <a:cs typeface="Calibri Light" panose="020F0302020204030204" pitchFamily="34" charset="0"/>
              </a:rPr>
              <a:t>For us in our free country [in the past]</a:t>
            </a:r>
            <a:br>
              <a:rPr lang="en-US" sz="2200" dirty="0">
                <a:cs typeface="Calibri Light" panose="020F0302020204030204" pitchFamily="34" charset="0"/>
              </a:rPr>
            </a:br>
            <a:r>
              <a:rPr lang="en-US" sz="2200" dirty="0">
                <a:cs typeface="Calibri Light" panose="020F0302020204030204" pitchFamily="34" charset="0"/>
              </a:rPr>
              <a:t>I am a lion cub; I am a flower</a:t>
            </a:r>
            <a:br>
              <a:rPr lang="en-US" sz="2200" dirty="0">
                <a:cs typeface="Calibri Light" panose="020F0302020204030204" pitchFamily="34" charset="0"/>
              </a:rPr>
            </a:br>
            <a:r>
              <a:rPr lang="en-US" sz="2200" dirty="0">
                <a:cs typeface="Calibri Light" panose="020F0302020204030204" pitchFamily="34" charset="0"/>
              </a:rPr>
              <a:t>We have carried the ember of the Revolution</a:t>
            </a:r>
            <a:br>
              <a:rPr lang="en-US" sz="2200" dirty="0">
                <a:cs typeface="Calibri Light" panose="020F0302020204030204" pitchFamily="34" charset="0"/>
              </a:rPr>
            </a:br>
            <a:r>
              <a:rPr lang="en-US" sz="2200" dirty="0">
                <a:cs typeface="Calibri Light" panose="020F0302020204030204" pitchFamily="34" charset="0"/>
              </a:rPr>
              <a:t>To Haifa, to Jaffa</a:t>
            </a:r>
            <a:br>
              <a:rPr lang="en-US" sz="2200" dirty="0">
                <a:cs typeface="Calibri Light" panose="020F0302020204030204" pitchFamily="34" charset="0"/>
              </a:rPr>
            </a:br>
            <a:r>
              <a:rPr lang="en-US" sz="2200" dirty="0">
                <a:cs typeface="Calibri Light" panose="020F0302020204030204" pitchFamily="34" charset="0"/>
              </a:rPr>
              <a:t>to Al-Aqsa [Mosque], to the [Dome of the] Rock”</a:t>
            </a:r>
            <a:r>
              <a:rPr lang="he-IL" sz="2200" dirty="0">
                <a:cs typeface="Calibri Light" panose="020F0302020204030204" pitchFamily="34" charset="0"/>
              </a:rPr>
              <a:t/>
            </a:r>
            <a:br>
              <a:rPr lang="he-IL" sz="2200" dirty="0">
                <a:cs typeface="Calibri Light" panose="020F0302020204030204" pitchFamily="34" charset="0"/>
              </a:rPr>
            </a:br>
            <a:r>
              <a:rPr lang="he-IL" sz="2200" dirty="0">
                <a:cs typeface="Calibri Light" panose="020F0302020204030204" pitchFamily="34" charset="0"/>
              </a:rPr>
              <a:t/>
            </a:r>
            <a:br>
              <a:rPr lang="he-IL" sz="2200" dirty="0">
                <a:cs typeface="Calibri Light" panose="020F0302020204030204" pitchFamily="34" charset="0"/>
              </a:rPr>
            </a:br>
            <a:r>
              <a:rPr lang="en-US" sz="2200" dirty="0">
                <a:cs typeface="Calibri Light" panose="020F0302020204030204" pitchFamily="34" charset="0"/>
              </a:rPr>
              <a:t>*Lion cub – Male member of the Fatah youth movement</a:t>
            </a:r>
            <a:br>
              <a:rPr lang="en-US" sz="2200" dirty="0">
                <a:cs typeface="Calibri Light" panose="020F0302020204030204" pitchFamily="34" charset="0"/>
              </a:rPr>
            </a:br>
            <a:r>
              <a:rPr lang="en-US" sz="2200" dirty="0">
                <a:cs typeface="Calibri Light" panose="020F0302020204030204" pitchFamily="34" charset="0"/>
              </a:rPr>
              <a:t>**Flower – Female member of that movement</a:t>
            </a:r>
            <a:br>
              <a:rPr lang="en-US" sz="2200" dirty="0">
                <a:cs typeface="Calibri Light" panose="020F0302020204030204" pitchFamily="34" charset="0"/>
              </a:rPr>
            </a:br>
            <a:r>
              <a:rPr lang="en-US" sz="2200" dirty="0">
                <a:cs typeface="Calibri Light" panose="020F0302020204030204" pitchFamily="34" charset="0"/>
              </a:rPr>
              <a:t>***Revolution – Fatah terrorist activity that began on 1.1.1965</a:t>
            </a:r>
            <a:r>
              <a:rPr lang="he-IL" sz="2200" dirty="0">
                <a:cs typeface="Calibri Light" panose="020F0302020204030204" pitchFamily="34" charset="0"/>
              </a:rPr>
              <a:t/>
            </a:r>
            <a:br>
              <a:rPr lang="he-IL" sz="2200" dirty="0">
                <a:cs typeface="Calibri Light" panose="020F0302020204030204" pitchFamily="34" charset="0"/>
              </a:rPr>
            </a:br>
            <a:r>
              <a:rPr lang="en-US" sz="2200" dirty="0"/>
              <a:t/>
            </a:r>
            <a:br>
              <a:rPr lang="en-US" sz="2200" dirty="0"/>
            </a:br>
            <a:r>
              <a:rPr lang="en-US" sz="2200" dirty="0">
                <a:cs typeface="Calibri Light" panose="020F0302020204030204" pitchFamily="34" charset="0"/>
              </a:rPr>
              <a:t>(</a:t>
            </a:r>
            <a:r>
              <a:rPr lang="en-US" sz="2200" i="1" dirty="0">
                <a:cs typeface="Calibri Light" panose="020F0302020204030204" pitchFamily="34" charset="0"/>
              </a:rPr>
              <a:t>Our Beautiful Language</a:t>
            </a:r>
            <a:r>
              <a:rPr lang="en-US" sz="2200" dirty="0">
                <a:cs typeface="Calibri Light" panose="020F0302020204030204" pitchFamily="34" charset="0"/>
              </a:rPr>
              <a:t>, Grade 2, Part 1 (2020) p. 44)</a:t>
            </a:r>
            <a:r>
              <a:rPr lang="he-IL" sz="2200" dirty="0"/>
              <a:t/>
            </a:r>
            <a:br>
              <a:rPr lang="he-IL" sz="2200" dirty="0"/>
            </a:br>
            <a:r>
              <a:rPr lang="en-US" sz="2200" dirty="0"/>
              <a:t/>
            </a:r>
            <a:br>
              <a:rPr lang="en-US" sz="2200" dirty="0"/>
            </a:br>
            <a:endParaRPr lang="he-IL" sz="2200" dirty="0"/>
          </a:p>
        </p:txBody>
      </p:sp>
      <p:pic>
        <p:nvPicPr>
          <p:cNvPr id="4" name="מציין מיקום תוכן 3" descr="שפה בא 42">
            <a:extLst>
              <a:ext uri="{FF2B5EF4-FFF2-40B4-BE49-F238E27FC236}">
                <a16:creationId xmlns:a16="http://schemas.microsoft.com/office/drawing/2014/main" xmlns="" id="{4C35F5C9-418E-47C9-B801-30B93E58594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3000" y="1092200"/>
            <a:ext cx="4044092" cy="5235575"/>
          </a:xfrm>
          <a:prstGeom prst="rect">
            <a:avLst/>
          </a:prstGeom>
          <a:noFill/>
          <a:ln>
            <a:noFill/>
          </a:ln>
        </p:spPr>
      </p:pic>
    </p:spTree>
    <p:extLst>
      <p:ext uri="{BB962C8B-B14F-4D97-AF65-F5344CB8AC3E}">
        <p14:creationId xmlns:p14="http://schemas.microsoft.com/office/powerpoint/2010/main" val="244280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4A3ED8F-340F-4AA3-A5E4-3C37542AB9A7}"/>
              </a:ext>
            </a:extLst>
          </p:cNvPr>
          <p:cNvSpPr>
            <a:spLocks noGrp="1"/>
          </p:cNvSpPr>
          <p:nvPr>
            <p:ph type="title"/>
          </p:nvPr>
        </p:nvSpPr>
        <p:spPr>
          <a:xfrm>
            <a:off x="532015" y="365125"/>
            <a:ext cx="10821785" cy="1882775"/>
          </a:xfrm>
        </p:spPr>
        <p:txBody>
          <a:bodyPr>
            <a:normAutofit fontScale="90000"/>
          </a:bodyPr>
          <a:lstStyle/>
          <a:p>
            <a:pPr algn="l" rtl="0"/>
            <a:r>
              <a:rPr lang="he-IL" sz="2000" dirty="0"/>
              <a:t/>
            </a:r>
            <a:br>
              <a:rPr lang="he-IL" sz="2000" dirty="0"/>
            </a:br>
            <a:r>
              <a:rPr lang="he-IL" sz="2000" dirty="0"/>
              <a:t/>
            </a:r>
            <a:br>
              <a:rPr lang="he-IL" sz="2000" dirty="0"/>
            </a:br>
            <a:r>
              <a:rPr lang="en-US" sz="2000" dirty="0">
                <a:cs typeface="Calibri Light" panose="020F0302020204030204" pitchFamily="34" charset="0"/>
              </a:rPr>
              <a:t>Jaffa is considered a Palestinian occupied city that should be liberated, as said in a language exercise:</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“It is appropriate for Jaffa that it return to our bosom.”</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8, Part 2 (2019) p. 102)</a:t>
            </a:r>
            <a:r>
              <a:rPr lang="he-IL" sz="2000" dirty="0"/>
              <a:t/>
            </a:r>
            <a:br>
              <a:rPr lang="he-IL" sz="2000" dirty="0"/>
            </a:br>
            <a:endParaRPr lang="he-IL" sz="2200" dirty="0"/>
          </a:p>
        </p:txBody>
      </p:sp>
      <p:pic>
        <p:nvPicPr>
          <p:cNvPr id="4" name="מציין מיקום תוכן 3" descr="שפה ח2 101 יפו">
            <a:extLst>
              <a:ext uri="{FF2B5EF4-FFF2-40B4-BE49-F238E27FC236}">
                <a16:creationId xmlns:a16="http://schemas.microsoft.com/office/drawing/2014/main" xmlns="" id="{367B0CCE-9898-4908-8827-11EB7AF5365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4127500"/>
            <a:ext cx="3429000" cy="663575"/>
          </a:xfrm>
          <a:prstGeom prst="rect">
            <a:avLst/>
          </a:prstGeom>
          <a:noFill/>
          <a:ln>
            <a:noFill/>
          </a:ln>
        </p:spPr>
      </p:pic>
    </p:spTree>
    <p:extLst>
      <p:ext uri="{BB962C8B-B14F-4D97-AF65-F5344CB8AC3E}">
        <p14:creationId xmlns:p14="http://schemas.microsoft.com/office/powerpoint/2010/main" val="23617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5224C35-E483-40FD-A312-502593BE1441}"/>
              </a:ext>
            </a:extLst>
          </p:cNvPr>
          <p:cNvSpPr>
            <a:spLocks noGrp="1"/>
          </p:cNvSpPr>
          <p:nvPr>
            <p:ph type="title"/>
          </p:nvPr>
        </p:nvSpPr>
        <p:spPr>
          <a:xfrm>
            <a:off x="838200" y="249382"/>
            <a:ext cx="10515600" cy="1978429"/>
          </a:xfrm>
        </p:spPr>
        <p:txBody>
          <a:bodyPr>
            <a:normAutofit/>
          </a:bodyPr>
          <a:lstStyle/>
          <a:p>
            <a:pPr algn="ctr" rtl="0"/>
            <a:r>
              <a:rPr lang="en-US" sz="2000" dirty="0">
                <a:cs typeface="Calibri Light" panose="020F0302020204030204" pitchFamily="34" charset="0"/>
              </a:rPr>
              <a:t>There is no room for Israel in free Palestine:</a:t>
            </a:r>
            <a:r>
              <a:rPr lang="he-IL" sz="2000" dirty="0">
                <a:cs typeface="Calibri Light" panose="020F0302020204030204" pitchFamily="34" charset="0"/>
              </a:rPr>
              <a:t/>
            </a:r>
            <a:br>
              <a:rPr lang="he-IL"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he-IL" sz="2000" dirty="0">
                <a:cs typeface="Calibri Light" panose="020F0302020204030204" pitchFamily="34" charset="0"/>
              </a:rPr>
              <a:t>"</a:t>
            </a:r>
            <a:r>
              <a:rPr lang="en-US" sz="2000" dirty="0">
                <a:cs typeface="Calibri Light" panose="020F0302020204030204" pitchFamily="34" charset="0"/>
              </a:rPr>
              <a:t>Free Palestine</a:t>
            </a:r>
            <a:r>
              <a:rPr lang="he-IL" sz="2000" dirty="0">
                <a:cs typeface="Calibri Light" panose="020F0302020204030204" pitchFamily="34" charset="0"/>
              </a:rPr>
              <a:t>"</a:t>
            </a:r>
            <a:br>
              <a:rPr lang="he-IL" sz="2000" dirty="0">
                <a:cs typeface="Calibri Light" panose="020F0302020204030204" pitchFamily="34" charset="0"/>
              </a:rPr>
            </a:br>
            <a:r>
              <a:rPr lang="he-IL" sz="2000" dirty="0">
                <a:cs typeface="Calibri Light" panose="020F0302020204030204" pitchFamily="34" charset="0"/>
              </a:rPr>
              <a:t/>
            </a:r>
            <a:br>
              <a:rPr lang="he-IL"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Sciences and Life</a:t>
            </a:r>
            <a:r>
              <a:rPr lang="en-US" sz="2000" dirty="0">
                <a:cs typeface="Calibri Light" panose="020F0302020204030204" pitchFamily="34" charset="0"/>
              </a:rPr>
              <a:t>, Grade 3, Part 1 (2020) p. 65)</a:t>
            </a:r>
            <a:r>
              <a:rPr lang="he-IL" sz="2000" dirty="0">
                <a:cs typeface="Calibri Light" panose="020F0302020204030204" pitchFamily="34" charset="0"/>
              </a:rPr>
              <a:t/>
            </a:r>
            <a:br>
              <a:rPr lang="he-IL" sz="2000" dirty="0">
                <a:cs typeface="Calibri Light" panose="020F0302020204030204" pitchFamily="34" charset="0"/>
              </a:rPr>
            </a:br>
            <a:endParaRPr lang="en-US" sz="2000" dirty="0"/>
          </a:p>
        </p:txBody>
      </p:sp>
      <p:pic>
        <p:nvPicPr>
          <p:cNvPr id="4" name="מציין מיקום תוכן 3" descr="מדע גא 65">
            <a:extLst>
              <a:ext uri="{FF2B5EF4-FFF2-40B4-BE49-F238E27FC236}">
                <a16:creationId xmlns:a16="http://schemas.microsoft.com/office/drawing/2014/main" xmlns="" id="{67C408E2-E081-45F6-99A8-E604F3B1FA8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0480" y="2335877"/>
            <a:ext cx="4380807" cy="3707476"/>
          </a:xfrm>
          <a:prstGeom prst="rect">
            <a:avLst/>
          </a:prstGeom>
          <a:noFill/>
          <a:ln>
            <a:noFill/>
          </a:ln>
        </p:spPr>
      </p:pic>
    </p:spTree>
    <p:extLst>
      <p:ext uri="{BB962C8B-B14F-4D97-AF65-F5344CB8AC3E}">
        <p14:creationId xmlns:p14="http://schemas.microsoft.com/office/powerpoint/2010/main" val="368800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538A929-1E9F-4FE9-9E8F-85B7855C9B22}"/>
              </a:ext>
            </a:extLst>
          </p:cNvPr>
          <p:cNvSpPr>
            <a:spLocks noGrp="1"/>
          </p:cNvSpPr>
          <p:nvPr>
            <p:ph type="title"/>
          </p:nvPr>
        </p:nvSpPr>
        <p:spPr>
          <a:xfrm>
            <a:off x="838200" y="365125"/>
            <a:ext cx="10515600" cy="3508606"/>
          </a:xfrm>
        </p:spPr>
        <p:txBody>
          <a:bodyPr>
            <a:normAutofit/>
          </a:bodyPr>
          <a:lstStyle/>
          <a:p>
            <a:pPr algn="l" rtl="0">
              <a:lnSpc>
                <a:spcPct val="107000"/>
              </a:lnSpc>
              <a:spcAft>
                <a:spcPts val="800"/>
              </a:spcAft>
            </a:pPr>
            <a:r>
              <a:rPr lang="en-US" sz="2000" dirty="0">
                <a:effectLst/>
                <a:ea typeface="Calibri" panose="020F0502020204030204" pitchFamily="34" charset="0"/>
                <a:cs typeface="Calibri Light" panose="020F0302020204030204" pitchFamily="34" charset="0"/>
              </a:rPr>
              <a:t>The ending of a story about a refugee’s reminiscences emphasizes that the return of the 1948 refugees will be an integral part of the full liberation of Palestine:</a:t>
            </a:r>
            <a:br>
              <a:rPr lang="en-US" sz="2000" dirty="0">
                <a:effectLst/>
                <a:ea typeface="Calibri" panose="020F0502020204030204" pitchFamily="34" charset="0"/>
                <a:cs typeface="Calibri Light" panose="020F0302020204030204" pitchFamily="34" charset="0"/>
              </a:rPr>
            </a:br>
            <a:r>
              <a:rPr lang="en-US" sz="2000" dirty="0">
                <a:effectLst/>
                <a:ea typeface="Calibri" panose="020F0502020204030204" pitchFamily="34" charset="0"/>
                <a:cs typeface="Calibri Light" panose="020F0302020204030204" pitchFamily="34" charset="0"/>
              </a:rPr>
              <a:t/>
            </a:r>
            <a:br>
              <a:rPr lang="en-US" sz="2000" dirty="0">
                <a:effectLst/>
                <a:ea typeface="Calibri" panose="020F0502020204030204" pitchFamily="34" charset="0"/>
                <a:cs typeface="Calibri Light" panose="020F0302020204030204" pitchFamily="34" charset="0"/>
              </a:rPr>
            </a:br>
            <a:r>
              <a:rPr lang="en-US" sz="2000" dirty="0">
                <a:effectLst/>
                <a:ea typeface="Calibri" panose="020F0502020204030204" pitchFamily="34" charset="0"/>
                <a:cs typeface="Calibri Light" panose="020F0302020204030204" pitchFamily="34" charset="0"/>
              </a:rPr>
              <a:t>“We shall return; we shall return with the soaring eagles; we shall return with the fiercely blowing wind; we shall return to the vineyard and the olive trees; we shall return in order to hoist the flag of Palestine next to the anemone flower on our green hills.”</a:t>
            </a:r>
            <a:br>
              <a:rPr lang="en-US" sz="2000" dirty="0">
                <a:effectLst/>
                <a:ea typeface="Calibri" panose="020F0502020204030204" pitchFamily="34" charset="0"/>
                <a:cs typeface="Calibri Light" panose="020F0302020204030204" pitchFamily="34" charset="0"/>
              </a:rPr>
            </a:br>
            <a:r>
              <a:rPr lang="en-US" sz="2000" dirty="0">
                <a:effectLst/>
                <a:ea typeface="Calibri" panose="020F0502020204030204" pitchFamily="34" charset="0"/>
                <a:cs typeface="Calibri Light" panose="020F0302020204030204" pitchFamily="34" charset="0"/>
              </a:rPr>
              <a:t/>
            </a:r>
            <a:br>
              <a:rPr lang="en-US" sz="2000" dirty="0">
                <a:effectLst/>
                <a:ea typeface="Calibri" panose="020F0502020204030204" pitchFamily="34" charset="0"/>
                <a:cs typeface="Calibri Light" panose="020F0302020204030204" pitchFamily="34" charset="0"/>
              </a:rPr>
            </a:br>
            <a:r>
              <a:rPr lang="en-US" sz="2000" dirty="0">
                <a:effectLst/>
                <a:ea typeface="Calibri" panose="020F0502020204030204" pitchFamily="34" charset="0"/>
                <a:cs typeface="Calibri Light" panose="020F0302020204030204" pitchFamily="34" charset="0"/>
              </a:rPr>
              <a:t>(</a:t>
            </a:r>
            <a:r>
              <a:rPr lang="en-US" sz="2000" i="1" dirty="0">
                <a:effectLst/>
                <a:ea typeface="Calibri" panose="020F0502020204030204" pitchFamily="34" charset="0"/>
                <a:cs typeface="Calibri Light" panose="020F0302020204030204" pitchFamily="34" charset="0"/>
              </a:rPr>
              <a:t>Arabic Language</a:t>
            </a:r>
            <a:r>
              <a:rPr lang="en-US" sz="2000" dirty="0">
                <a:effectLst/>
                <a:ea typeface="Calibri" panose="020F0502020204030204" pitchFamily="34" charset="0"/>
                <a:cs typeface="Calibri Light" panose="020F0302020204030204" pitchFamily="34" charset="0"/>
              </a:rPr>
              <a:t>, Grade 5, Part 1 (2020) p. 84) </a:t>
            </a:r>
            <a:r>
              <a:rPr lang="he-IL" sz="2000" dirty="0">
                <a:effectLst/>
                <a:ea typeface="Calibri" panose="020F0502020204030204" pitchFamily="34" charset="0"/>
                <a:cs typeface="Times New Roman" panose="02020603050405020304" pitchFamily="18" charset="0"/>
              </a:rPr>
              <a:t/>
            </a:r>
            <a:br>
              <a:rPr lang="he-IL" sz="2000" dirty="0">
                <a:effectLst/>
                <a:ea typeface="Calibri" panose="020F0502020204030204" pitchFamily="34" charset="0"/>
                <a:cs typeface="Times New Roman" panose="02020603050405020304" pitchFamily="18" charset="0"/>
              </a:rPr>
            </a:br>
            <a:endParaRPr lang="he-IL" sz="1800" dirty="0"/>
          </a:p>
        </p:txBody>
      </p:sp>
      <p:pic>
        <p:nvPicPr>
          <p:cNvPr id="5" name="מציין מיקום תוכן 4">
            <a:extLst>
              <a:ext uri="{FF2B5EF4-FFF2-40B4-BE49-F238E27FC236}">
                <a16:creationId xmlns:a16="http://schemas.microsoft.com/office/drawing/2014/main" xmlns="" id="{E43C010F-2AE7-4322-AD02-40A8F7F99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107" y="4355869"/>
            <a:ext cx="5949902" cy="1654233"/>
          </a:xfrm>
        </p:spPr>
      </p:pic>
    </p:spTree>
    <p:extLst>
      <p:ext uri="{BB962C8B-B14F-4D97-AF65-F5344CB8AC3E}">
        <p14:creationId xmlns:p14="http://schemas.microsoft.com/office/powerpoint/2010/main" val="2014070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8742097-18DA-44B7-A96F-DF9A5BD0C50F}"/>
              </a:ext>
            </a:extLst>
          </p:cNvPr>
          <p:cNvSpPr>
            <a:spLocks noGrp="1"/>
          </p:cNvSpPr>
          <p:nvPr>
            <p:ph type="title"/>
          </p:nvPr>
        </p:nvSpPr>
        <p:spPr>
          <a:xfrm>
            <a:off x="838200" y="365125"/>
            <a:ext cx="10515600" cy="3254375"/>
          </a:xfrm>
        </p:spPr>
        <p:txBody>
          <a:bodyPr>
            <a:normAutofit fontScale="90000"/>
          </a:bodyPr>
          <a:lstStyle/>
          <a:p>
            <a:pPr algn="l" rtl="0"/>
            <a:r>
              <a:rPr lang="he-IL" sz="2200" dirty="0"/>
              <a:t/>
            </a:r>
            <a:br>
              <a:rPr lang="he-IL" sz="2200" dirty="0"/>
            </a:br>
            <a:r>
              <a:rPr lang="he-IL" sz="2200" dirty="0"/>
              <a:t/>
            </a:r>
            <a:br>
              <a:rPr lang="he-IL" sz="2200" dirty="0"/>
            </a:br>
            <a:r>
              <a:rPr lang="he-IL" sz="2200" dirty="0"/>
              <a:t/>
            </a:r>
            <a:br>
              <a:rPr lang="he-IL" sz="2200" dirty="0"/>
            </a:br>
            <a:r>
              <a:rPr lang="en-US" sz="2200" dirty="0">
                <a:cs typeface="Calibri Light" panose="020F0302020204030204" pitchFamily="34" charset="0"/>
              </a:rPr>
              <a:t>Part of a poem titled “A Refugee’s Cry” stresses the same point:</a:t>
            </a:r>
            <a:br>
              <a:rPr lang="en-US" sz="2200" dirty="0">
                <a:cs typeface="Calibri Light" panose="020F0302020204030204" pitchFamily="34" charset="0"/>
              </a:rPr>
            </a:br>
            <a:r>
              <a:rPr lang="he-IL" sz="2200" dirty="0">
                <a:cs typeface="Calibri Light" panose="020F0302020204030204" pitchFamily="34" charset="0"/>
              </a:rPr>
              <a:t/>
            </a:r>
            <a:br>
              <a:rPr lang="he-IL" sz="2200" dirty="0">
                <a:cs typeface="Calibri Light" panose="020F0302020204030204" pitchFamily="34" charset="0"/>
              </a:rPr>
            </a:br>
            <a:r>
              <a:rPr lang="en-US" sz="2200" dirty="0">
                <a:cs typeface="Calibri Light" panose="020F0302020204030204" pitchFamily="34" charset="0"/>
              </a:rPr>
              <a:t>“I am the owner of the great right and the one who makes the morrow out of it</a:t>
            </a:r>
            <a:br>
              <a:rPr lang="en-US" sz="2200" dirty="0">
                <a:cs typeface="Calibri Light" panose="020F0302020204030204" pitchFamily="34" charset="0"/>
              </a:rPr>
            </a:br>
            <a:r>
              <a:rPr lang="en-US" sz="2200" dirty="0">
                <a:cs typeface="Calibri Light" panose="020F0302020204030204" pitchFamily="34" charset="0"/>
              </a:rPr>
              <a:t>I shall retrieve it; I shall retrieve it as a precious and sovereign homeland</a:t>
            </a:r>
            <a:br>
              <a:rPr lang="en-US" sz="2200" dirty="0">
                <a:cs typeface="Calibri Light" panose="020F0302020204030204" pitchFamily="34" charset="0"/>
              </a:rPr>
            </a:br>
            <a:r>
              <a:rPr lang="en-US" sz="2200" dirty="0">
                <a:cs typeface="Calibri Light" panose="020F0302020204030204" pitchFamily="34" charset="0"/>
              </a:rPr>
              <a:t>I shall shake the world tomorrow and shall march as one army</a:t>
            </a:r>
            <a:br>
              <a:rPr lang="en-US" sz="2200" dirty="0">
                <a:cs typeface="Calibri Light" panose="020F0302020204030204" pitchFamily="34" charset="0"/>
              </a:rPr>
            </a:br>
            <a:r>
              <a:rPr lang="en-US" sz="2200" dirty="0">
                <a:cs typeface="Calibri Light" panose="020F0302020204030204" pitchFamily="34" charset="0"/>
              </a:rPr>
              <a:t>I have an appointment in my homeland and it is impossible that I forget the appointment”</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a:t>
            </a:r>
            <a:r>
              <a:rPr lang="en-US" sz="2200" dirty="0">
                <a:cs typeface="Calibri Light" panose="020F0302020204030204" pitchFamily="34" charset="0"/>
              </a:rPr>
              <a:t>, Grade 5, Part 1 (2020) p. 86, and see among the accompanying questions: “The poet has determined the form of the return. Let us clarify it, as it appears in the poem.”) </a:t>
            </a:r>
            <a:r>
              <a:rPr lang="he-IL" sz="2200" dirty="0">
                <a:cs typeface="Calibri Light" panose="020F0302020204030204" pitchFamily="34" charset="0"/>
              </a:rPr>
              <a:t/>
            </a:r>
            <a:br>
              <a:rPr lang="he-IL" sz="2200" dirty="0">
                <a:cs typeface="Calibri Light" panose="020F0302020204030204" pitchFamily="34" charset="0"/>
              </a:rPr>
            </a:br>
            <a:r>
              <a:rPr lang="he-IL" sz="2200" dirty="0"/>
              <a:t/>
            </a:r>
            <a:br>
              <a:rPr lang="he-IL" sz="2200" dirty="0"/>
            </a:br>
            <a:r>
              <a:rPr lang="en-US" dirty="0"/>
              <a:t/>
            </a:r>
            <a:br>
              <a:rPr lang="en-US" dirty="0"/>
            </a:br>
            <a:endParaRPr lang="he-IL" dirty="0"/>
          </a:p>
        </p:txBody>
      </p:sp>
      <p:pic>
        <p:nvPicPr>
          <p:cNvPr id="4" name="מציין מיקום תוכן 3" descr="שפה ה1 85">
            <a:extLst>
              <a:ext uri="{FF2B5EF4-FFF2-40B4-BE49-F238E27FC236}">
                <a16:creationId xmlns:a16="http://schemas.microsoft.com/office/drawing/2014/main" xmlns="" id="{75F7F91F-3DC9-4D14-B84F-7FEBA78A9D8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3945731"/>
            <a:ext cx="5448300" cy="2201069"/>
          </a:xfrm>
          <a:prstGeom prst="rect">
            <a:avLst/>
          </a:prstGeom>
          <a:noFill/>
          <a:ln>
            <a:noFill/>
          </a:ln>
        </p:spPr>
      </p:pic>
    </p:spTree>
    <p:extLst>
      <p:ext uri="{BB962C8B-B14F-4D97-AF65-F5344CB8AC3E}">
        <p14:creationId xmlns:p14="http://schemas.microsoft.com/office/powerpoint/2010/main" val="4102497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40199E5-0F35-453C-A960-AB4605249457}"/>
              </a:ext>
            </a:extLst>
          </p:cNvPr>
          <p:cNvSpPr>
            <a:spLocks noGrp="1"/>
          </p:cNvSpPr>
          <p:nvPr>
            <p:ph type="title"/>
          </p:nvPr>
        </p:nvSpPr>
        <p:spPr>
          <a:xfrm>
            <a:off x="838200" y="168537"/>
            <a:ext cx="5575300" cy="6570929"/>
          </a:xfrm>
        </p:spPr>
        <p:txBody>
          <a:bodyPr>
            <a:noAutofit/>
          </a:bodyPr>
          <a:lstStyle/>
          <a:p>
            <a:pPr algn="l" rtl="0"/>
            <a:r>
              <a:rPr lang="en-US" sz="2000" dirty="0">
                <a:cs typeface="Calibri Light" panose="020F0302020204030204" pitchFamily="34" charset="0"/>
              </a:rPr>
              <a:t>Terror is part and parcel of the liberation struggle. Following is the first page of a 4-page lesson that exalts the female commander of the terrorist attack on a civilian bus on Israel’s Coastal Highway in 1978 in which more than thirty Israelis – men, women and children were murdered:</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a:t>
            </a:r>
            <a:r>
              <a:rPr lang="en-US" sz="2000" dirty="0" err="1">
                <a:cs typeface="Calibri Light" panose="020F0302020204030204" pitchFamily="34" charset="0"/>
              </a:rPr>
              <a:t>Dalal</a:t>
            </a:r>
            <a:r>
              <a:rPr lang="en-US" sz="2000" dirty="0">
                <a:cs typeface="Calibri Light" panose="020F0302020204030204" pitchFamily="34" charset="0"/>
              </a:rPr>
              <a:t> al-</a:t>
            </a:r>
            <a:r>
              <a:rPr lang="en-US" sz="2000" dirty="0" err="1">
                <a:cs typeface="Calibri Light" panose="020F0302020204030204" pitchFamily="34" charset="0"/>
              </a:rPr>
              <a:t>Mughrabi</a:t>
            </a: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In front of the text</a:t>
            </a:r>
            <a:br>
              <a:rPr lang="en-US" sz="2000" dirty="0">
                <a:cs typeface="Calibri Light" panose="020F0302020204030204" pitchFamily="34" charset="0"/>
              </a:rPr>
            </a:br>
            <a:r>
              <a:rPr lang="en-US" sz="2000" dirty="0">
                <a:cs typeface="Calibri Light" panose="020F0302020204030204" pitchFamily="34" charset="0"/>
              </a:rPr>
              <a:t>Our Palestinian history is replete with many names of martyrs who have given their soul in sacrifice for the homeland. Among them [is] the martyr </a:t>
            </a:r>
            <a:r>
              <a:rPr lang="en-US" sz="2000" dirty="0" err="1">
                <a:cs typeface="Calibri Light" panose="020F0302020204030204" pitchFamily="34" charset="0"/>
              </a:rPr>
              <a:t>Dalal</a:t>
            </a:r>
            <a:r>
              <a:rPr lang="en-US" sz="2000" dirty="0">
                <a:cs typeface="Calibri Light" panose="020F0302020204030204" pitchFamily="34" charset="0"/>
              </a:rPr>
              <a:t> al-</a:t>
            </a:r>
            <a:r>
              <a:rPr lang="en-US" sz="2000" dirty="0" err="1">
                <a:cs typeface="Calibri Light" panose="020F0302020204030204" pitchFamily="34" charset="0"/>
              </a:rPr>
              <a:t>Mughrabi</a:t>
            </a:r>
            <a:r>
              <a:rPr lang="en-US" sz="2000" dirty="0">
                <a:cs typeface="Calibri Light" panose="020F0302020204030204" pitchFamily="34" charset="0"/>
              </a:rPr>
              <a:t> who has illustrated with her struggle a picture of challenging and bravery that have made her memory eternal in our hearts and minds. The text in front of us speaks of one aspect of her struggle path.”</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5, Part 2 (2019) p. 51) </a:t>
            </a:r>
            <a:r>
              <a:rPr lang="he-IL" sz="2000" dirty="0"/>
              <a:t/>
            </a:r>
            <a:br>
              <a:rPr lang="he-IL" sz="2000" dirty="0"/>
            </a:br>
            <a:endParaRPr lang="he-IL" sz="2400" dirty="0"/>
          </a:p>
        </p:txBody>
      </p:sp>
      <p:pic>
        <p:nvPicPr>
          <p:cNvPr id="6" name="מציין מיקום תוכן 5">
            <a:extLst>
              <a:ext uri="{FF2B5EF4-FFF2-40B4-BE49-F238E27FC236}">
                <a16:creationId xmlns:a16="http://schemas.microsoft.com/office/drawing/2014/main" xmlns="" id="{8E9B34CA-3509-4EE2-BD62-D49CED68D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626" y="168538"/>
            <a:ext cx="4368174" cy="6570929"/>
          </a:xfrm>
        </p:spPr>
      </p:pic>
    </p:spTree>
    <p:extLst>
      <p:ext uri="{BB962C8B-B14F-4D97-AF65-F5344CB8AC3E}">
        <p14:creationId xmlns:p14="http://schemas.microsoft.com/office/powerpoint/2010/main" val="341489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330B0A7-A9AA-48F3-97B6-0D1FF28392CC}"/>
              </a:ext>
            </a:extLst>
          </p:cNvPr>
          <p:cNvSpPr>
            <a:spLocks noGrp="1"/>
          </p:cNvSpPr>
          <p:nvPr>
            <p:ph type="title"/>
          </p:nvPr>
        </p:nvSpPr>
        <p:spPr>
          <a:xfrm>
            <a:off x="838199" y="631767"/>
            <a:ext cx="6767945" cy="5918662"/>
          </a:xfrm>
        </p:spPr>
        <p:txBody>
          <a:bodyPr>
            <a:noAutofit/>
          </a:bodyPr>
          <a:lstStyle/>
          <a:p>
            <a:pPr algn="l" rtl="0"/>
            <a:r>
              <a:rPr lang="en-US" sz="2000" dirty="0"/>
              <a:t>A rare explicit reference to the question: what should be done with the surviving Jews after the liberation of Palestine?</a:t>
            </a:r>
            <a:br>
              <a:rPr lang="en-US" sz="2000" dirty="0"/>
            </a:br>
            <a:r>
              <a:rPr lang="he-IL" sz="2000" dirty="0"/>
              <a:t/>
            </a:r>
            <a:br>
              <a:rPr lang="he-IL" sz="2000" dirty="0"/>
            </a:br>
            <a:r>
              <a:rPr lang="en-US" sz="2000" dirty="0"/>
              <a:t>“We will</a:t>
            </a:r>
            <a:r>
              <a:rPr lang="en-US" sz="2000" dirty="0">
                <a:latin typeface="Calibri Light" panose="020F0302020204030204" pitchFamily="34" charset="0"/>
                <a:cs typeface="Calibri Light" panose="020F0302020204030204" pitchFamily="34" charset="0"/>
              </a:rPr>
              <a:t> sing and learn by heart: </a:t>
            </a:r>
            <a:r>
              <a:rPr lang="en-US" sz="2000" u="sng" dirty="0">
                <a:latin typeface="Calibri Light" panose="020F0302020204030204" pitchFamily="34" charset="0"/>
                <a:cs typeface="Calibri Light" panose="020F0302020204030204" pitchFamily="34" charset="0"/>
              </a:rPr>
              <a:t>The Land of the Noble Ones</a:t>
            </a:r>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he-IL" sz="2000" dirty="0"/>
              <a:t/>
            </a:r>
            <a:br>
              <a:rPr lang="he-IL" sz="2000" dirty="0"/>
            </a:br>
            <a:r>
              <a:rPr lang="en-US" sz="2000" dirty="0">
                <a:latin typeface="Calibri Light" panose="020F0302020204030204" pitchFamily="34" charset="0"/>
                <a:cs typeface="Calibri Light" panose="020F0302020204030204" pitchFamily="34" charset="0"/>
              </a:rPr>
              <a:t>I swear, I shall sacrifice my blood</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in order to water the land of the noble ones</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And to remove the usurper [Israel] from my country</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and to </a:t>
            </a:r>
            <a:r>
              <a:rPr lang="en-US" sz="2000" b="1" dirty="0">
                <a:latin typeface="Calibri Light" panose="020F0302020204030204" pitchFamily="34" charset="0"/>
                <a:cs typeface="Calibri Light" panose="020F0302020204030204" pitchFamily="34" charset="0"/>
              </a:rPr>
              <a:t>exterminate the foreigners’ [defeated] remnants</a:t>
            </a:r>
            <a:r>
              <a:rPr lang="he-IL" sz="2000" dirty="0"/>
              <a:t/>
            </a:r>
            <a:br>
              <a:rPr lang="he-IL" sz="2000" dirty="0"/>
            </a:br>
            <a:r>
              <a:rPr lang="en-US" sz="2000" dirty="0"/>
              <a:t>O</a:t>
            </a:r>
            <a:r>
              <a:rPr lang="he-IL" sz="2000" dirty="0"/>
              <a:t> </a:t>
            </a:r>
            <a:r>
              <a:rPr lang="en-US" sz="2000" dirty="0"/>
              <a:t> land of Al-Aqsa [Mosque] and the sanctuary</a:t>
            </a:r>
            <a:br>
              <a:rPr lang="en-US" sz="2000" dirty="0"/>
            </a:br>
            <a:r>
              <a:rPr lang="en-US" sz="2000" dirty="0"/>
              <a:t>	O cradle of dignity and nobleness</a:t>
            </a:r>
            <a:br>
              <a:rPr lang="en-US" sz="2000" dirty="0"/>
            </a:br>
            <a:r>
              <a:rPr lang="en-US" sz="2000" dirty="0"/>
              <a:t>Patience, patience, for victory is ours</a:t>
            </a:r>
            <a:br>
              <a:rPr lang="en-US" sz="2000" dirty="0"/>
            </a:br>
            <a:r>
              <a:rPr lang="en-US" sz="2000" dirty="0"/>
              <a:t>	and dawn is peeping from the darkness</a:t>
            </a:r>
            <a:r>
              <a:rPr lang="he-IL" sz="2000" dirty="0"/>
              <a:t/>
            </a:r>
            <a:br>
              <a:rPr lang="he-IL" sz="2000" dirty="0"/>
            </a:br>
            <a:r>
              <a:rPr lang="he-IL" sz="2000" dirty="0"/>
              <a:t/>
            </a:r>
            <a:br>
              <a:rPr lang="he-IL" sz="2000" dirty="0"/>
            </a:br>
            <a:r>
              <a:rPr lang="en-US" sz="2000" dirty="0">
                <a:latin typeface="Calibri Light" panose="020F0302020204030204" pitchFamily="34" charset="0"/>
                <a:cs typeface="Calibri Light" panose="020F0302020204030204" pitchFamily="34" charset="0"/>
              </a:rPr>
              <a:t>(</a:t>
            </a:r>
            <a:r>
              <a:rPr lang="en-US" sz="2000" i="1" dirty="0">
                <a:latin typeface="Calibri Light" panose="020F0302020204030204" pitchFamily="34" charset="0"/>
                <a:cs typeface="Calibri Light" panose="020F0302020204030204" pitchFamily="34" charset="0"/>
              </a:rPr>
              <a:t>Our Beautiful Language</a:t>
            </a:r>
            <a:r>
              <a:rPr lang="en-US" sz="2000" dirty="0">
                <a:latin typeface="Calibri Light" panose="020F0302020204030204" pitchFamily="34" charset="0"/>
                <a:cs typeface="Calibri Light" panose="020F0302020204030204" pitchFamily="34" charset="0"/>
              </a:rPr>
              <a:t>, Grade 3, Part 2 (2019) p. 66. </a:t>
            </a:r>
            <a:r>
              <a:rPr lang="en-US" sz="2000" b="1" dirty="0">
                <a:latin typeface="Calibri Light" panose="020F0302020204030204" pitchFamily="34" charset="0"/>
                <a:cs typeface="Calibri Light" panose="020F0302020204030204" pitchFamily="34" charset="0"/>
              </a:rPr>
              <a:t>Emphasis added</a:t>
            </a:r>
            <a:r>
              <a:rPr lang="en-US" sz="2000" dirty="0">
                <a:latin typeface="Calibri Light" panose="020F0302020204030204" pitchFamily="34" charset="0"/>
                <a:cs typeface="Calibri Light" panose="020F0302020204030204" pitchFamily="34" charset="0"/>
              </a:rPr>
              <a:t>)</a:t>
            </a:r>
            <a:r>
              <a:rPr lang="he-IL" sz="2000" dirty="0"/>
              <a:t/>
            </a:r>
            <a:br>
              <a:rPr lang="he-IL" sz="2000" dirty="0"/>
            </a:br>
            <a:endParaRPr lang="he-IL" sz="2000" dirty="0"/>
          </a:p>
        </p:txBody>
      </p:sp>
      <p:pic>
        <p:nvPicPr>
          <p:cNvPr id="4" name="מציין מיקום תוכן 3" descr="אדמת האצילים מלא">
            <a:extLst>
              <a:ext uri="{FF2B5EF4-FFF2-40B4-BE49-F238E27FC236}">
                <a16:creationId xmlns:a16="http://schemas.microsoft.com/office/drawing/2014/main" xmlns="" id="{F856A9C3-D053-4929-92B0-7E8A9697007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38407" y="931025"/>
            <a:ext cx="3624348" cy="4921135"/>
          </a:xfrm>
          <a:prstGeom prst="rect">
            <a:avLst/>
          </a:prstGeom>
          <a:noFill/>
          <a:ln>
            <a:noFill/>
          </a:ln>
        </p:spPr>
      </p:pic>
    </p:spTree>
    <p:extLst>
      <p:ext uri="{BB962C8B-B14F-4D97-AF65-F5344CB8AC3E}">
        <p14:creationId xmlns:p14="http://schemas.microsoft.com/office/powerpoint/2010/main" val="361262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A502EAE-64A6-4AD4-873B-2515257E634D}"/>
              </a:ext>
            </a:extLst>
          </p:cNvPr>
          <p:cNvSpPr>
            <a:spLocks noGrp="1"/>
          </p:cNvSpPr>
          <p:nvPr>
            <p:ph type="title"/>
          </p:nvPr>
        </p:nvSpPr>
        <p:spPr>
          <a:xfrm>
            <a:off x="838200" y="365125"/>
            <a:ext cx="10515600" cy="1580053"/>
          </a:xfrm>
        </p:spPr>
        <p:txBody>
          <a:bodyPr>
            <a:noAutofit/>
          </a:bodyPr>
          <a:lstStyle/>
          <a:p>
            <a:pPr algn="l" rtl="0">
              <a:lnSpc>
                <a:spcPct val="107000"/>
              </a:lnSpc>
              <a:spcAft>
                <a:spcPts val="800"/>
              </a:spcAft>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A map titled “Map of Palestine and the Levant” in which Palestine appears as a sovereign state, instead of the State of Israel, next to Lebanon, Syria and Jordan.</a:t>
            </a:r>
            <a:br>
              <a:rPr lang="en-US" sz="2000" dirty="0">
                <a:effectLst/>
                <a:latin typeface="Calibri Light" panose="020F0302020204030204" pitchFamily="34" charset="0"/>
                <a:ea typeface="Calibri" panose="020F0502020204030204" pitchFamily="34" charset="0"/>
                <a:cs typeface="Calibri Light" panose="020F0302020204030204" pitchFamily="34" charset="0"/>
              </a:rPr>
            </a:br>
            <a:r>
              <a:rPr lang="en-US" sz="2000" dirty="0">
                <a:effectLst/>
                <a:latin typeface="Calibri Light" panose="020F0302020204030204" pitchFamily="34" charset="0"/>
                <a:ea typeface="Calibri" panose="020F0502020204030204" pitchFamily="34" charset="0"/>
                <a:cs typeface="Calibri Light" panose="020F0302020204030204" pitchFamily="34" charset="0"/>
              </a:rPr>
              <a:t>(</a:t>
            </a:r>
            <a:r>
              <a:rPr lang="en-US" sz="2000" i="1" dirty="0">
                <a:effectLst/>
                <a:latin typeface="Calibri Light" panose="020F0302020204030204" pitchFamily="34" charset="0"/>
                <a:ea typeface="Calibri" panose="020F0502020204030204" pitchFamily="34" charset="0"/>
                <a:cs typeface="Calibri Light" panose="020F0302020204030204" pitchFamily="34" charset="0"/>
              </a:rPr>
              <a:t>Geography and Modern and Contemporary History of Palestine</a:t>
            </a:r>
            <a:r>
              <a:rPr lang="en-US" sz="2000" dirty="0">
                <a:effectLst/>
                <a:latin typeface="Calibri Light" panose="020F0302020204030204" pitchFamily="34" charset="0"/>
                <a:ea typeface="Calibri" panose="020F0502020204030204" pitchFamily="34" charset="0"/>
                <a:cs typeface="Calibri Light" panose="020F0302020204030204" pitchFamily="34" charset="0"/>
              </a:rPr>
              <a:t>, Grade 10, Part 1 (2020) p. 8)</a:t>
            </a:r>
            <a:br>
              <a:rPr lang="en-US" sz="2000" dirty="0">
                <a:effectLst/>
                <a:latin typeface="Calibri Light" panose="020F0302020204030204" pitchFamily="34" charset="0"/>
                <a:ea typeface="Calibri" panose="020F0502020204030204" pitchFamily="34" charset="0"/>
                <a:cs typeface="Calibri Light" panose="020F0302020204030204" pitchFamily="34" charset="0"/>
              </a:rPr>
            </a:br>
            <a:endParaRPr lang="he-IL" sz="2000" dirty="0">
              <a:latin typeface="Calibri Light" panose="020F0302020204030204" pitchFamily="34" charset="0"/>
              <a:cs typeface="Calibri Light" panose="020F0302020204030204" pitchFamily="34" charset="0"/>
            </a:endParaRPr>
          </a:p>
        </p:txBody>
      </p:sp>
      <p:pic>
        <p:nvPicPr>
          <p:cNvPr id="4" name="מציין מיקום תוכן 3">
            <a:extLst>
              <a:ext uri="{FF2B5EF4-FFF2-40B4-BE49-F238E27FC236}">
                <a16:creationId xmlns:a16="http://schemas.microsoft.com/office/drawing/2014/main" xmlns="" id="{4D3967C9-26BF-444F-974D-C4404512074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476" y="2128058"/>
            <a:ext cx="4405745" cy="4578683"/>
          </a:xfrm>
          <a:prstGeom prst="rect">
            <a:avLst/>
          </a:prstGeom>
          <a:noFill/>
          <a:ln>
            <a:noFill/>
          </a:ln>
        </p:spPr>
      </p:pic>
    </p:spTree>
    <p:extLst>
      <p:ext uri="{BB962C8B-B14F-4D97-AF65-F5344CB8AC3E}">
        <p14:creationId xmlns:p14="http://schemas.microsoft.com/office/powerpoint/2010/main" val="379510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7E29F00-BCD2-4D74-A978-B032CCD54B51}"/>
              </a:ext>
            </a:extLst>
          </p:cNvPr>
          <p:cNvSpPr>
            <a:spLocks noGrp="1"/>
          </p:cNvSpPr>
          <p:nvPr>
            <p:ph type="title"/>
          </p:nvPr>
        </p:nvSpPr>
        <p:spPr>
          <a:xfrm>
            <a:off x="838200" y="365125"/>
            <a:ext cx="10515600" cy="3063875"/>
          </a:xfrm>
        </p:spPr>
        <p:txBody>
          <a:bodyPr>
            <a:normAutofit/>
          </a:bodyPr>
          <a:lstStyle/>
          <a:p>
            <a:pPr algn="l" rtl="0"/>
            <a:r>
              <a:rPr lang="en-US" sz="2000" dirty="0"/>
              <a:t>The term “Zionist occupation” usually replaces the name “Israel” in the schoolbooks”:</a:t>
            </a:r>
            <a:br>
              <a:rPr lang="en-US" sz="2000" dirty="0"/>
            </a:br>
            <a:r>
              <a:rPr lang="en-US" sz="2000" dirty="0"/>
              <a:t/>
            </a:r>
            <a:br>
              <a:rPr lang="en-US" sz="2000" dirty="0"/>
            </a:br>
            <a:r>
              <a:rPr lang="en-US" sz="2000" dirty="0"/>
              <a:t>“…The Arab armies withdrew from Palestine and the Rhodes Armistice was signed in 1949 separately between the Zionist occupation and each of Jordan, Egypt, Syria and Lebanon…”</a:t>
            </a:r>
            <a:br>
              <a:rPr lang="en-US" sz="2000" dirty="0"/>
            </a:br>
            <a:r>
              <a:rPr lang="en-US" sz="2000" dirty="0"/>
              <a:t/>
            </a:r>
            <a:br>
              <a:rPr lang="en-US" sz="2000" dirty="0"/>
            </a:br>
            <a:r>
              <a:rPr lang="en-US" sz="2000" dirty="0"/>
              <a:t>(</a:t>
            </a:r>
            <a:r>
              <a:rPr lang="en-US" sz="2000" i="1" dirty="0"/>
              <a:t>Geography and Modern and Contemporary History of Palestine</a:t>
            </a:r>
            <a:r>
              <a:rPr lang="en-US" sz="2000" dirty="0"/>
              <a:t>, Grade 10, Part 1 (2020) p. 7)</a:t>
            </a:r>
            <a:r>
              <a:rPr lang="en-US" dirty="0"/>
              <a:t/>
            </a:r>
            <a:br>
              <a:rPr lang="en-US" dirty="0"/>
            </a:br>
            <a:endParaRPr lang="he-IL" sz="1800" dirty="0"/>
          </a:p>
        </p:txBody>
      </p:sp>
      <p:pic>
        <p:nvPicPr>
          <p:cNvPr id="6" name="מציין מיקום תוכן 5">
            <a:extLst>
              <a:ext uri="{FF2B5EF4-FFF2-40B4-BE49-F238E27FC236}">
                <a16:creationId xmlns:a16="http://schemas.microsoft.com/office/drawing/2014/main" xmlns="" id="{88CB44E7-FD1C-4414-A927-50128A3CE0D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4400" y="3860801"/>
            <a:ext cx="8051800" cy="1206500"/>
          </a:xfrm>
          <a:prstGeom prst="rect">
            <a:avLst/>
          </a:prstGeom>
          <a:noFill/>
          <a:ln>
            <a:noFill/>
          </a:ln>
        </p:spPr>
      </p:pic>
    </p:spTree>
    <p:extLst>
      <p:ext uri="{BB962C8B-B14F-4D97-AF65-F5344CB8AC3E}">
        <p14:creationId xmlns:p14="http://schemas.microsoft.com/office/powerpoint/2010/main" val="268169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49C0AE0-FA06-4119-9A04-5984BEC228E5}"/>
              </a:ext>
            </a:extLst>
          </p:cNvPr>
          <p:cNvSpPr>
            <a:spLocks noGrp="1"/>
          </p:cNvSpPr>
          <p:nvPr>
            <p:ph type="title"/>
          </p:nvPr>
        </p:nvSpPr>
        <p:spPr>
          <a:xfrm>
            <a:off x="838200" y="58189"/>
            <a:ext cx="10515600" cy="3449782"/>
          </a:xfrm>
        </p:spPr>
        <p:txBody>
          <a:bodyPr>
            <a:normAutofit fontScale="90000"/>
          </a:bodyPr>
          <a:lstStyle/>
          <a:p>
            <a:pPr algn="l" rtl="0">
              <a:lnSpc>
                <a:spcPct val="107000"/>
              </a:lnSpc>
              <a:spcAft>
                <a:spcPts val="800"/>
              </a:spcAft>
            </a:pPr>
            <a:r>
              <a:rPr lang="he-IL" sz="2000" dirty="0">
                <a:latin typeface="Calibri" panose="020F0502020204030204" pitchFamily="34" charset="0"/>
                <a:ea typeface="Calibri" panose="020F0502020204030204" pitchFamily="34" charset="0"/>
                <a:cs typeface="Arial" panose="020B0604020202020204" pitchFamily="34" charset="0"/>
              </a:rPr>
              <a:t/>
            </a:r>
            <a:br>
              <a:rPr lang="he-IL" sz="2000" dirty="0">
                <a:latin typeface="Calibri" panose="020F0502020204030204" pitchFamily="34" charset="0"/>
                <a:ea typeface="Calibri" panose="020F0502020204030204" pitchFamily="34" charset="0"/>
                <a:cs typeface="Arial" panose="020B0604020202020204" pitchFamily="34" charset="0"/>
              </a:rPr>
            </a:br>
            <a:r>
              <a:rPr lang="en-US" sz="2000" dirty="0">
                <a:latin typeface="Calibri" panose="020F0502020204030204" pitchFamily="34" charset="0"/>
                <a:ea typeface="Calibri" panose="020F0502020204030204" pitchFamily="34" charset="0"/>
                <a:cs typeface="Arial" panose="020B0604020202020204" pitchFamily="34" charset="0"/>
              </a:rPr>
              <a:t/>
            </a:r>
            <a:br>
              <a:rPr lang="en-US" sz="2000" dirty="0">
                <a:latin typeface="Calibri" panose="020F0502020204030204" pitchFamily="34" charset="0"/>
                <a:ea typeface="Calibri" panose="020F0502020204030204" pitchFamily="34" charset="0"/>
                <a:cs typeface="Arial" panose="020B0604020202020204" pitchFamily="34" charset="0"/>
              </a:rPr>
            </a:br>
            <a:r>
              <a:rPr lang="en-US" sz="2000" dirty="0">
                <a:latin typeface="Calibri" panose="020F0502020204030204" pitchFamily="34" charset="0"/>
                <a:ea typeface="Calibri" panose="020F0502020204030204" pitchFamily="34" charset="0"/>
                <a:cs typeface="Arial" panose="020B0604020202020204" pitchFamily="34" charset="0"/>
              </a:rPr>
              <a:t/>
            </a:r>
            <a:br>
              <a:rPr lang="en-US" sz="2000" dirty="0">
                <a:latin typeface="Calibri" panose="020F0502020204030204" pitchFamily="34" charset="0"/>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The term “the territories occupied in 1948” replaces in the schoolbooks the expression “Israeli territory”:</a:t>
            </a:r>
            <a:br>
              <a:rPr lang="en-US" sz="1800" dirty="0">
                <a:ea typeface="Calibri" panose="020F0502020204030204" pitchFamily="34" charset="0"/>
                <a:cs typeface="Calibri Light" panose="020F0302020204030204" pitchFamily="34" charset="0"/>
              </a:rPr>
            </a:br>
            <a:r>
              <a:rPr lang="en-US" sz="1800" dirty="0">
                <a:ea typeface="Calibri" panose="020F0502020204030204" pitchFamily="34" charset="0"/>
                <a:cs typeface="Calibri Light" panose="020F0302020204030204" pitchFamily="34" charset="0"/>
              </a:rPr>
              <a:t/>
            </a:r>
            <a:br>
              <a:rPr lang="en-US" sz="1800" dirty="0">
                <a:ea typeface="Calibri" panose="020F0502020204030204" pitchFamily="34" charset="0"/>
                <a:cs typeface="Calibri Light" panose="020F0302020204030204" pitchFamily="34" charset="0"/>
              </a:rPr>
            </a:br>
            <a:r>
              <a:rPr lang="en-US" sz="1800" dirty="0">
                <a:ea typeface="Calibri" panose="020F0502020204030204" pitchFamily="34" charset="0"/>
                <a:cs typeface="Calibri Light" panose="020F0302020204030204" pitchFamily="34" charset="0"/>
              </a:rPr>
              <a:t>“The following chart clarifies the numbers of Palestinians in the year 2015 according to the Palestinian Statistics Center:</a:t>
            </a:r>
            <a:r>
              <a:rPr lang="en-US" sz="1800" dirty="0">
                <a:ea typeface="Calibri" panose="020F0502020204030204" pitchFamily="34" charset="0"/>
                <a:cs typeface="Arial" panose="020B0604020202020204" pitchFamily="34" charset="0"/>
              </a:rPr>
              <a:t> </a:t>
            </a:r>
            <a:r>
              <a:rPr lang="he-IL" sz="1800" dirty="0">
                <a:ea typeface="Calibri" panose="020F0502020204030204" pitchFamily="34" charset="0"/>
                <a:cs typeface="Arial" panose="020B0604020202020204" pitchFamily="34" charset="0"/>
              </a:rPr>
              <a:t/>
            </a:r>
            <a:br>
              <a:rPr lang="he-IL" sz="1800" dirty="0">
                <a:ea typeface="Calibri" panose="020F0502020204030204" pitchFamily="34" charset="0"/>
                <a:cs typeface="Arial" panose="020B0604020202020204" pitchFamily="34" charset="0"/>
              </a:rPr>
            </a:br>
            <a:r>
              <a:rPr lang="en-US" sz="1800" u="sng" dirty="0">
                <a:ea typeface="Calibri" panose="020F0502020204030204" pitchFamily="34" charset="0"/>
                <a:cs typeface="Calibri Light" panose="020F0302020204030204" pitchFamily="34" charset="0"/>
              </a:rPr>
              <a:t>Region</a:t>
            </a:r>
            <a:r>
              <a:rPr lang="en-US" sz="1800" dirty="0">
                <a:ea typeface="Calibri" panose="020F0502020204030204" pitchFamily="34" charset="0"/>
                <a:cs typeface="Calibri Light" panose="020F0302020204030204" pitchFamily="34" charset="0"/>
              </a:rPr>
              <a:t>							</a:t>
            </a:r>
            <a:r>
              <a:rPr lang="en-US" sz="1800" u="sng" dirty="0">
                <a:ea typeface="Calibri" panose="020F0502020204030204" pitchFamily="34" charset="0"/>
                <a:cs typeface="Calibri Light" panose="020F0302020204030204" pitchFamily="34" charset="0"/>
              </a:rPr>
              <a:t>Number of Inhabitants</a:t>
            </a:r>
            <a:r>
              <a:rPr lang="en-US" sz="1800" dirty="0">
                <a:effectLst/>
                <a:ea typeface="Calibri" panose="020F0502020204030204" pitchFamily="34" charset="0"/>
                <a:cs typeface="Arial" panose="020B0604020202020204" pitchFamily="34" charset="0"/>
              </a:rPr>
              <a:t/>
            </a:r>
            <a:br>
              <a:rPr lang="en-US" sz="1800" dirty="0">
                <a:effectLst/>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The West Bank and the Gaza Strip				4,750,000</a:t>
            </a:r>
            <a:br>
              <a:rPr lang="en-US" sz="1800" dirty="0">
                <a:ea typeface="Calibri" panose="020F0502020204030204" pitchFamily="34" charset="0"/>
                <a:cs typeface="Calibri Light" panose="020F0302020204030204" pitchFamily="34" charset="0"/>
              </a:rPr>
            </a:br>
            <a:r>
              <a:rPr lang="en-US" sz="1800" b="1" dirty="0">
                <a:ea typeface="Calibri" panose="020F0502020204030204" pitchFamily="34" charset="0"/>
                <a:cs typeface="Calibri Light" panose="020F0302020204030204" pitchFamily="34" charset="0"/>
              </a:rPr>
              <a:t>Inside the territories occupied in 1948</a:t>
            </a:r>
            <a:r>
              <a:rPr lang="en-US" sz="1800" dirty="0">
                <a:ea typeface="Calibri" panose="020F0502020204030204" pitchFamily="34" charset="0"/>
                <a:cs typeface="Calibri Light" panose="020F0302020204030204" pitchFamily="34" charset="0"/>
              </a:rPr>
              <a:t>				1,470,000</a:t>
            </a:r>
            <a:r>
              <a:rPr lang="en-US" sz="1800" dirty="0">
                <a:effectLst/>
                <a:ea typeface="Calibri" panose="020F0502020204030204" pitchFamily="34" charset="0"/>
                <a:cs typeface="Arial" panose="020B0604020202020204" pitchFamily="34" charset="0"/>
              </a:rPr>
              <a:t/>
            </a:r>
            <a:br>
              <a:rPr lang="en-US" sz="1800" dirty="0">
                <a:effectLst/>
                <a:ea typeface="Calibri" panose="020F0502020204030204" pitchFamily="34" charset="0"/>
                <a:cs typeface="Arial" panose="020B0604020202020204" pitchFamily="34" charset="0"/>
              </a:rPr>
            </a:br>
            <a:r>
              <a:rPr lang="en-US" sz="1800" dirty="0">
                <a:effectLst/>
                <a:ea typeface="Calibri" panose="020F0502020204030204" pitchFamily="34" charset="0"/>
                <a:cs typeface="Calibri Light" panose="020F0302020204030204" pitchFamily="34" charset="0"/>
              </a:rPr>
              <a:t>In the Arab states						5,460,000</a:t>
            </a:r>
            <a:r>
              <a:rPr lang="he-IL"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Arial" panose="020B0604020202020204" pitchFamily="34" charset="0"/>
              </a:rPr>
              <a:t/>
            </a:r>
            <a:br>
              <a:rPr lang="en-US" sz="1800" dirty="0">
                <a:effectLst/>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In the foreign states						   685,000</a:t>
            </a:r>
            <a:r>
              <a:rPr lang="he-IL"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Arial" panose="020B0604020202020204" pitchFamily="34" charset="0"/>
              </a:rPr>
              <a:t/>
            </a:r>
            <a:br>
              <a:rPr lang="en-US" sz="1800" dirty="0">
                <a:effectLst/>
                <a:ea typeface="Calibri" panose="020F0502020204030204" pitchFamily="34" charset="0"/>
                <a:cs typeface="Arial" panose="020B0604020202020204" pitchFamily="34" charset="0"/>
              </a:rPr>
            </a:br>
            <a:r>
              <a:rPr lang="en-US" sz="1800" dirty="0">
                <a:effectLst/>
                <a:ea typeface="Calibri" panose="020F0502020204030204" pitchFamily="34" charset="0"/>
                <a:cs typeface="Calibri Light" panose="020F0302020204030204" pitchFamily="34" charset="0"/>
              </a:rPr>
              <a:t>I will organize the regions where the Palestinians are found in a descending order according to the numbers of inhabitants:</a:t>
            </a:r>
            <a:r>
              <a:rPr lang="he-IL"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Calibri Light" panose="020F0302020204030204" pitchFamily="34" charset="0"/>
              </a:rPr>
              <a:t>[4 empty squares]”</a:t>
            </a: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
            </a: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t>
            </a:r>
            <a:r>
              <a:rPr lang="en-US" sz="1800" i="1" dirty="0">
                <a:effectLst/>
                <a:ea typeface="Calibri" panose="020F0502020204030204" pitchFamily="34" charset="0"/>
                <a:cs typeface="Calibri Light" panose="020F0302020204030204" pitchFamily="34" charset="0"/>
              </a:rPr>
              <a:t>Mathematics</a:t>
            </a:r>
            <a:r>
              <a:rPr lang="en-US" sz="1800" dirty="0">
                <a:effectLst/>
                <a:ea typeface="Calibri" panose="020F0502020204030204" pitchFamily="34" charset="0"/>
                <a:cs typeface="Calibri Light" panose="020F0302020204030204" pitchFamily="34" charset="0"/>
              </a:rPr>
              <a:t>, Grade 4, Part 1 (2020) p. 22. </a:t>
            </a:r>
            <a:r>
              <a:rPr lang="en-US" sz="1800" b="1" dirty="0">
                <a:effectLst/>
                <a:ea typeface="Calibri" panose="020F0502020204030204" pitchFamily="34" charset="0"/>
                <a:cs typeface="Calibri Light" panose="020F0302020204030204" pitchFamily="34" charset="0"/>
              </a:rPr>
              <a:t>Emphasis added</a:t>
            </a:r>
            <a:r>
              <a:rPr lang="en-US" sz="1800" dirty="0">
                <a:effectLst/>
                <a:ea typeface="Calibri" panose="020F0502020204030204" pitchFamily="34" charset="0"/>
                <a:cs typeface="Calibri Light" panose="020F0302020204030204" pitchFamily="34" charset="0"/>
              </a:rPr>
              <a:t>)</a:t>
            </a:r>
            <a:r>
              <a:rPr lang="he-IL" sz="1800" dirty="0">
                <a:effectLst/>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he-I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br>
              <a:rPr lang="he-I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p>
        </p:txBody>
      </p:sp>
      <p:pic>
        <p:nvPicPr>
          <p:cNvPr id="4" name="מציין מיקום תוכן 3">
            <a:extLst>
              <a:ext uri="{FF2B5EF4-FFF2-40B4-BE49-F238E27FC236}">
                <a16:creationId xmlns:a16="http://schemas.microsoft.com/office/drawing/2014/main" xmlns="" id="{A2C9EC88-112C-4D84-ABB5-F79DF9895CF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8100" y="3570316"/>
            <a:ext cx="4675800" cy="3287684"/>
          </a:xfrm>
          <a:prstGeom prst="rect">
            <a:avLst/>
          </a:prstGeom>
          <a:noFill/>
          <a:ln>
            <a:noFill/>
          </a:ln>
        </p:spPr>
      </p:pic>
    </p:spTree>
    <p:extLst>
      <p:ext uri="{BB962C8B-B14F-4D97-AF65-F5344CB8AC3E}">
        <p14:creationId xmlns:p14="http://schemas.microsoft.com/office/powerpoint/2010/main" val="118359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4DE4469-333A-4F8D-8672-612E7FE82284}"/>
              </a:ext>
            </a:extLst>
          </p:cNvPr>
          <p:cNvSpPr>
            <a:spLocks noGrp="1"/>
          </p:cNvSpPr>
          <p:nvPr>
            <p:ph type="title"/>
          </p:nvPr>
        </p:nvSpPr>
        <p:spPr>
          <a:xfrm>
            <a:off x="838200" y="365125"/>
            <a:ext cx="10515600" cy="2708275"/>
          </a:xfrm>
        </p:spPr>
        <p:txBody>
          <a:bodyPr>
            <a:normAutofit/>
          </a:bodyPr>
          <a:lstStyle/>
          <a:p>
            <a:pPr algn="l" rtl="0"/>
            <a:r>
              <a:rPr lang="en-US" sz="2000" dirty="0">
                <a:cs typeface="Calibri Light" panose="020F0302020204030204" pitchFamily="34" charset="0"/>
              </a:rPr>
              <a:t>Israel and its inhabitants are considered a foreign colonialist entity:</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“I will compare the tragedy of the Indians, America’s original inhabitants, to the tragedy of the Palestinian people.”</a:t>
            </a:r>
            <a:br>
              <a:rPr lang="en-US" sz="2000" dirty="0">
                <a:cs typeface="Calibri Light" panose="020F0302020204030204" pitchFamily="34" charset="0"/>
              </a:rPr>
            </a:br>
            <a:r>
              <a:rPr lang="en-US" sz="2000" dirty="0">
                <a:cs typeface="Calibri Light" panose="020F0302020204030204" pitchFamily="34" charset="0"/>
              </a:rPr>
              <a:t/>
            </a: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Social Studies</a:t>
            </a:r>
            <a:r>
              <a:rPr lang="en-US" sz="2000" dirty="0">
                <a:cs typeface="Calibri Light" panose="020F0302020204030204" pitchFamily="34" charset="0"/>
              </a:rPr>
              <a:t>, Grade 8, Part 2 (2019) p. 34)</a:t>
            </a:r>
            <a:r>
              <a:rPr lang="en-US" sz="2000" dirty="0"/>
              <a:t/>
            </a:r>
            <a:br>
              <a:rPr lang="en-US" sz="2000" dirty="0"/>
            </a:br>
            <a:endParaRPr lang="he-IL" sz="2000" dirty="0"/>
          </a:p>
        </p:txBody>
      </p:sp>
      <p:pic>
        <p:nvPicPr>
          <p:cNvPr id="4" name="מציין מיקום תוכן 3" descr="לח ז2 33 אינד">
            <a:extLst>
              <a:ext uri="{FF2B5EF4-FFF2-40B4-BE49-F238E27FC236}">
                <a16:creationId xmlns:a16="http://schemas.microsoft.com/office/drawing/2014/main" xmlns="" id="{F4126E57-A130-413E-999D-9A46926CC41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8305" y="3890356"/>
            <a:ext cx="7547957" cy="1346661"/>
          </a:xfrm>
          <a:prstGeom prst="rect">
            <a:avLst/>
          </a:prstGeom>
          <a:noFill/>
          <a:ln>
            <a:noFill/>
          </a:ln>
        </p:spPr>
      </p:pic>
    </p:spTree>
    <p:extLst>
      <p:ext uri="{BB962C8B-B14F-4D97-AF65-F5344CB8AC3E}">
        <p14:creationId xmlns:p14="http://schemas.microsoft.com/office/powerpoint/2010/main" val="68167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08053F-4977-46EB-B5C1-8DE9103537E0}"/>
              </a:ext>
            </a:extLst>
          </p:cNvPr>
          <p:cNvSpPr>
            <a:spLocks noGrp="1"/>
          </p:cNvSpPr>
          <p:nvPr>
            <p:ph type="title"/>
          </p:nvPr>
        </p:nvSpPr>
        <p:spPr>
          <a:xfrm>
            <a:off x="838200" y="365125"/>
            <a:ext cx="10515600" cy="2893464"/>
          </a:xfrm>
        </p:spPr>
        <p:txBody>
          <a:bodyPr>
            <a:normAutofit fontScale="90000"/>
          </a:bodyPr>
          <a:lstStyle/>
          <a:p>
            <a:pPr algn="l" rtl="0"/>
            <a:r>
              <a:rPr lang="he-IL" sz="2200" dirty="0"/>
              <a:t/>
            </a:r>
            <a:br>
              <a:rPr lang="he-IL" sz="2200" dirty="0"/>
            </a:br>
            <a:r>
              <a:rPr lang="he-IL" sz="2200" dirty="0"/>
              <a:t/>
            </a:r>
            <a:br>
              <a:rPr lang="he-IL" sz="2200" dirty="0"/>
            </a:br>
            <a:r>
              <a:rPr lang="en-US" sz="2200" dirty="0">
                <a:cs typeface="Calibri Light" panose="020F0302020204030204" pitchFamily="34" charset="0"/>
              </a:rPr>
              <a:t>Denial of the country’s Jewish history:</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“…[The occupier] has built for himself an artificial entity that derives its identity and the legitimacy of its existence from fairy rales, legends and phantasies and tried in various methods and ways to create living material evidence for these legends, or archaeological [and] architectural proofs that would attest to their correctness and authenticity, but in vain.”</a:t>
            </a:r>
            <a:br>
              <a:rPr lang="en-US" sz="2200" dirty="0">
                <a:cs typeface="Calibri Light" panose="020F0302020204030204" pitchFamily="34" charset="0"/>
              </a:rPr>
            </a:br>
            <a:r>
              <a:rPr lang="en-US" sz="2200" dirty="0">
                <a:cs typeface="Calibri Light" panose="020F0302020204030204" pitchFamily="34" charset="0"/>
              </a:rPr>
              <a:t/>
            </a: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 – the Academic Path</a:t>
            </a:r>
            <a:r>
              <a:rPr lang="en-US" sz="2200" dirty="0">
                <a:cs typeface="Calibri Light" panose="020F0302020204030204" pitchFamily="34" charset="0"/>
              </a:rPr>
              <a:t>, Grade 10, Part 2 (2019) p. 68)</a:t>
            </a:r>
            <a:br>
              <a:rPr lang="en-US" sz="2200" dirty="0">
                <a:cs typeface="Calibri Light" panose="020F0302020204030204" pitchFamily="34" charset="0"/>
              </a:rPr>
            </a:br>
            <a:r>
              <a:rPr lang="en-US" sz="2000" dirty="0"/>
              <a:t/>
            </a:r>
            <a:br>
              <a:rPr lang="en-US" sz="2000" dirty="0"/>
            </a:br>
            <a:endParaRPr lang="he-IL" sz="2000" dirty="0"/>
          </a:p>
        </p:txBody>
      </p:sp>
      <p:pic>
        <p:nvPicPr>
          <p:cNvPr id="6" name="מציין מיקום תוכן 5">
            <a:extLst>
              <a:ext uri="{FF2B5EF4-FFF2-40B4-BE49-F238E27FC236}">
                <a16:creationId xmlns:a16="http://schemas.microsoft.com/office/drawing/2014/main" xmlns="" id="{2057F121-A2D3-4685-BE9B-A23A775DD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550" y="3779982"/>
            <a:ext cx="8978900" cy="1866900"/>
          </a:xfrm>
        </p:spPr>
      </p:pic>
    </p:spTree>
    <p:extLst>
      <p:ext uri="{BB962C8B-B14F-4D97-AF65-F5344CB8AC3E}">
        <p14:creationId xmlns:p14="http://schemas.microsoft.com/office/powerpoint/2010/main" val="630824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B3924E3-0CAF-42C0-B562-74B5F7653D85}"/>
              </a:ext>
            </a:extLst>
          </p:cNvPr>
          <p:cNvSpPr>
            <a:spLocks noGrp="1"/>
          </p:cNvSpPr>
          <p:nvPr>
            <p:ph type="title"/>
          </p:nvPr>
        </p:nvSpPr>
        <p:spPr>
          <a:xfrm>
            <a:off x="838200" y="116378"/>
            <a:ext cx="10515600" cy="3084022"/>
          </a:xfrm>
        </p:spPr>
        <p:txBody>
          <a:bodyPr>
            <a:noAutofit/>
          </a:bodyPr>
          <a:lstStyle/>
          <a:p>
            <a:pPr algn="l" rtl="0">
              <a:lnSpc>
                <a:spcPct val="107000"/>
              </a:lnSpc>
              <a:spcAft>
                <a:spcPts val="800"/>
              </a:spcAft>
            </a:pPr>
            <a:r>
              <a:rPr lang="he-IL" sz="1800" dirty="0">
                <a:effectLst/>
                <a:latin typeface="Calibri" panose="020F0502020204030204" pitchFamily="34" charset="0"/>
                <a:ea typeface="Calibri" panose="020F0502020204030204" pitchFamily="34" charset="0"/>
                <a:cs typeface="Times New Roman" panose="02020603050405020304" pitchFamily="18" charset="0"/>
              </a:rPr>
              <a:t/>
            </a:r>
            <a:br>
              <a:rPr lang="he-IL"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Calibri Light" panose="020F0302020204030204" pitchFamily="34" charset="0"/>
              </a:rPr>
              <a:t>Denial of the existence of Jewish holy places in the country, including the Wailing Wall in Jerusalem (note that the photograph is cut in a way that “hides” the Jews who pray there):</a:t>
            </a: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
            </a: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“Al-Buraq Wall</a:t>
            </a:r>
            <a:br>
              <a:rPr lang="en-US" sz="1800" dirty="0">
                <a:effectLst/>
                <a:ea typeface="Calibri" panose="020F0502020204030204" pitchFamily="34" charset="0"/>
                <a:cs typeface="Calibri Light" panose="020F0302020204030204" pitchFamily="34" charset="0"/>
              </a:rPr>
            </a:br>
            <a:r>
              <a:rPr lang="en-US" sz="1800">
                <a:effectLst/>
                <a:ea typeface="Calibri" panose="020F0502020204030204" pitchFamily="34" charset="0"/>
                <a:cs typeface="Calibri Light" panose="020F0302020204030204" pitchFamily="34" charset="0"/>
              </a:rPr>
              <a:t>lllumination</a:t>
            </a:r>
            <a:r>
              <a:rPr lang="en-US" sz="1800" dirty="0">
                <a:effectLst/>
                <a:ea typeface="Calibri" panose="020F0502020204030204" pitchFamily="34" charset="0"/>
                <a:cs typeface="Calibri Light" panose="020F0302020204030204" pitchFamily="34" charset="0"/>
              </a:rPr>
              <a:t>: The Al-Buraq Wall is thus named after Al-Buraq [the divine beast] that carried the Messenger [Muhammad] in the Nocturnal Journey [from the Mecca mosque to Al-Aqsa Mosque in Jerusalem according to Muslim belief]. Al-Buraq Wall is part of the western wall of Al-Aqsa Mosque. Al-Aqsa Mosque, including the wall, is a Palestinian land and the Muslims’ exclusive right.”</a:t>
            </a: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
            </a: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t>
            </a:r>
            <a:r>
              <a:rPr lang="en-US" sz="1800" i="1" dirty="0">
                <a:effectLst/>
                <a:ea typeface="Calibri" panose="020F0502020204030204" pitchFamily="34" charset="0"/>
                <a:cs typeface="Calibri Light" panose="020F0302020204030204" pitchFamily="34" charset="0"/>
              </a:rPr>
              <a:t>Islamic Education</a:t>
            </a:r>
            <a:r>
              <a:rPr lang="en-US" sz="1800" dirty="0">
                <a:effectLst/>
                <a:ea typeface="Calibri" panose="020F0502020204030204" pitchFamily="34" charset="0"/>
                <a:cs typeface="Calibri Light" panose="020F0302020204030204" pitchFamily="34" charset="0"/>
              </a:rPr>
              <a:t>, Grade 5, Part 1 (2020) p. 63)</a:t>
            </a:r>
            <a:br>
              <a:rPr lang="en-US" sz="1800" dirty="0">
                <a:effectLst/>
                <a:ea typeface="Calibri" panose="020F0502020204030204" pitchFamily="34" charset="0"/>
                <a:cs typeface="Calibri Light" panose="020F0302020204030204" pitchFamily="34" charset="0"/>
              </a:rPr>
            </a:br>
            <a:r>
              <a:rPr lang="he-IL" sz="1800" dirty="0">
                <a:effectLst/>
                <a:latin typeface="Calibri" panose="020F0502020204030204" pitchFamily="34" charset="0"/>
                <a:ea typeface="Calibri" panose="020F0502020204030204" pitchFamily="34" charset="0"/>
                <a:cs typeface="Times New Roman" panose="02020603050405020304" pitchFamily="18" charset="0"/>
              </a:rPr>
              <a:t/>
            </a:r>
            <a:br>
              <a:rPr lang="he-IL"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p>
        </p:txBody>
      </p:sp>
      <p:pic>
        <p:nvPicPr>
          <p:cNvPr id="4" name="מציין מיקום תוכן 3">
            <a:extLst>
              <a:ext uri="{FF2B5EF4-FFF2-40B4-BE49-F238E27FC236}">
                <a16:creationId xmlns:a16="http://schemas.microsoft.com/office/drawing/2014/main" xmlns="" id="{C3315D26-BD2F-4654-94D3-BF6917E436F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1919" y="3291840"/>
            <a:ext cx="4663663" cy="3449782"/>
          </a:xfrm>
          <a:prstGeom prst="rect">
            <a:avLst/>
          </a:prstGeom>
          <a:noFill/>
          <a:ln>
            <a:noFill/>
          </a:ln>
        </p:spPr>
      </p:pic>
    </p:spTree>
    <p:extLst>
      <p:ext uri="{BB962C8B-B14F-4D97-AF65-F5344CB8AC3E}">
        <p14:creationId xmlns:p14="http://schemas.microsoft.com/office/powerpoint/2010/main" val="220756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7B077F9-844B-43B1-BED5-3C5A97C3F43A}"/>
              </a:ext>
            </a:extLst>
          </p:cNvPr>
          <p:cNvSpPr>
            <a:spLocks noGrp="1"/>
          </p:cNvSpPr>
          <p:nvPr>
            <p:ph type="title"/>
          </p:nvPr>
        </p:nvSpPr>
        <p:spPr>
          <a:xfrm>
            <a:off x="838200" y="445395"/>
            <a:ext cx="5753793" cy="5207259"/>
          </a:xfrm>
        </p:spPr>
        <p:txBody>
          <a:bodyPr>
            <a:normAutofit/>
          </a:bodyPr>
          <a:lstStyle/>
          <a:p>
            <a:pPr algn="l" rtl="0">
              <a:lnSpc>
                <a:spcPct val="107000"/>
              </a:lnSpc>
              <a:spcAft>
                <a:spcPts val="800"/>
              </a:spcAft>
            </a:pPr>
            <a:r>
              <a:rPr lang="en-US" sz="2000" dirty="0">
                <a:effectLst/>
                <a:ea typeface="Calibri" panose="020F0502020204030204" pitchFamily="34" charset="0"/>
                <a:cs typeface="Calibri Light" panose="020F0302020204030204" pitchFamily="34" charset="0"/>
              </a:rPr>
              <a:t>Having been considered foreign settlers, the Jews in the country are not counted among the country’s inhabitants and the cities they built, including Tel Aviv, are absent from the maps featured in textbooks that are used in UNRWA schools. </a:t>
            </a:r>
            <a:r>
              <a:rPr lang="en-US" sz="2000" dirty="0">
                <a:ea typeface="Calibri" panose="020F0502020204030204" pitchFamily="34" charset="0"/>
                <a:cs typeface="Calibri Light" panose="020F0302020204030204" pitchFamily="34" charset="0"/>
              </a:rPr>
              <a:t>The map shown here, titled “Map of Palestine”, does not show these cities at all, except for </a:t>
            </a:r>
            <a:r>
              <a:rPr lang="en-US" sz="2000" dirty="0" err="1">
                <a:ea typeface="Calibri" panose="020F0502020204030204" pitchFamily="34" charset="0"/>
                <a:cs typeface="Calibri Light" panose="020F0302020204030204" pitchFamily="34" charset="0"/>
              </a:rPr>
              <a:t>Eilat</a:t>
            </a:r>
            <a:r>
              <a:rPr lang="en-US" sz="2000" dirty="0">
                <a:ea typeface="Calibri" panose="020F0502020204030204" pitchFamily="34" charset="0"/>
                <a:cs typeface="Calibri Light" panose="020F0302020204030204" pitchFamily="34" charset="0"/>
              </a:rPr>
              <a:t> that appears under the Arabic name of the desolate place where it was later built – “Umm al-</a:t>
            </a:r>
            <a:r>
              <a:rPr lang="en-US" sz="2000" dirty="0" err="1">
                <a:ea typeface="Calibri" panose="020F0502020204030204" pitchFamily="34" charset="0"/>
                <a:cs typeface="Calibri Light" panose="020F0302020204030204" pitchFamily="34" charset="0"/>
              </a:rPr>
              <a:t>Rashrash</a:t>
            </a:r>
            <a:r>
              <a:rPr lang="en-US" sz="2000" dirty="0">
                <a:ea typeface="Calibri" panose="020F0502020204030204" pitchFamily="34" charset="0"/>
                <a:cs typeface="Calibri Light" panose="020F0302020204030204" pitchFamily="34" charset="0"/>
              </a:rPr>
              <a:t>”.</a:t>
            </a:r>
            <a:br>
              <a:rPr lang="en-US" sz="2000" dirty="0">
                <a:ea typeface="Calibri" panose="020F0502020204030204" pitchFamily="34" charset="0"/>
                <a:cs typeface="Calibri Light" panose="020F0302020204030204" pitchFamily="34" charset="0"/>
              </a:rPr>
            </a:br>
            <a:r>
              <a:rPr lang="he-IL" sz="2000" dirty="0">
                <a:effectLst/>
                <a:ea typeface="Calibri" panose="020F0502020204030204" pitchFamily="34" charset="0"/>
                <a:cs typeface="Times New Roman" panose="02020603050405020304" pitchFamily="18" charset="0"/>
              </a:rPr>
              <a:t/>
            </a:r>
            <a:br>
              <a:rPr lang="he-IL" sz="2000" dirty="0">
                <a:effectLst/>
                <a:ea typeface="Calibri" panose="020F0502020204030204" pitchFamily="34" charset="0"/>
                <a:cs typeface="Times New Roman" panose="02020603050405020304" pitchFamily="18" charset="0"/>
              </a:rPr>
            </a:br>
            <a:r>
              <a:rPr lang="en-US" sz="2000" dirty="0">
                <a:ea typeface="Calibri" panose="020F0502020204030204" pitchFamily="34" charset="0"/>
                <a:cs typeface="Calibri Light" panose="020F0302020204030204" pitchFamily="34" charset="0"/>
              </a:rPr>
              <a:t>(</a:t>
            </a:r>
            <a:r>
              <a:rPr lang="en-US" sz="2000" i="1" dirty="0">
                <a:ea typeface="Calibri" panose="020F0502020204030204" pitchFamily="34" charset="0"/>
                <a:cs typeface="Calibri Light" panose="020F0302020204030204" pitchFamily="34" charset="0"/>
              </a:rPr>
              <a:t>Social Studies</a:t>
            </a:r>
            <a:r>
              <a:rPr lang="en-US" sz="2000" dirty="0">
                <a:ea typeface="Calibri" panose="020F0502020204030204" pitchFamily="34" charset="0"/>
                <a:cs typeface="Calibri Light" panose="020F0302020204030204" pitchFamily="34" charset="0"/>
              </a:rPr>
              <a:t>, Grade 6, Part 1 (2020) p. 6)</a:t>
            </a:r>
            <a:r>
              <a:rPr lang="en-US" sz="2000" dirty="0">
                <a:effectLst/>
                <a:ea typeface="Calibri" panose="020F0502020204030204" pitchFamily="34" charset="0"/>
                <a:cs typeface="Arial" panose="020B0604020202020204" pitchFamily="34" charset="0"/>
              </a:rPr>
              <a:t/>
            </a:r>
            <a:br>
              <a:rPr lang="en-US" sz="2000" dirty="0">
                <a:effectLst/>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2000" dirty="0"/>
          </a:p>
        </p:txBody>
      </p:sp>
      <p:pic>
        <p:nvPicPr>
          <p:cNvPr id="4" name="מציין מיקום תוכן 3">
            <a:extLst>
              <a:ext uri="{FF2B5EF4-FFF2-40B4-BE49-F238E27FC236}">
                <a16:creationId xmlns:a16="http://schemas.microsoft.com/office/drawing/2014/main" xmlns="" id="{C6FBC785-7DBD-4430-B422-58C46DC7006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8578" y="445396"/>
            <a:ext cx="3038899" cy="6192114"/>
          </a:xfrm>
          <a:prstGeom prst="rect">
            <a:avLst/>
          </a:prstGeom>
          <a:noFill/>
          <a:ln>
            <a:noFill/>
          </a:ln>
        </p:spPr>
      </p:pic>
    </p:spTree>
    <p:extLst>
      <p:ext uri="{BB962C8B-B14F-4D97-AF65-F5344CB8AC3E}">
        <p14:creationId xmlns:p14="http://schemas.microsoft.com/office/powerpoint/2010/main" val="73358026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850</Words>
  <Application>Microsoft Office PowerPoint</Application>
  <PresentationFormat>Custom</PresentationFormat>
  <Paragraphs>56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ערכת נושא Office</vt:lpstr>
      <vt:lpstr>The Palestinian Authority describes itself as “the State of Palestine” and considers itself a full state under foreign occupation the boundaries of which are not restricted to the 1967 lines. The name “the State of Palestine”, not “the Palestinian Authority”, appears on the cover of all schoolbooks. The example here – the cover of an Arabic language textbook for grade 8, part 1, published in 2020 – shows the PA emblem with the inscription underneath saying “the State of Palestine; Ministry of Education and Higher Education” (marked by a red circle on top right).   </vt:lpstr>
      <vt:lpstr> “[Lesson] 2: Palestine is Arab and Muslim” The lesson presents a map titled “Map of the Arab Homeland” in which the whole country is painted red with the name “Palestine” appears next to it and the Palestinian flag is drawn above.  (National and Social Upbringing, Grade 4,  part 1 (2020) p. 8) </vt:lpstr>
      <vt:lpstr>A map titled “Map of Palestine and the Levant” in which Palestine appears as a sovereign state, instead of the State of Israel, next to Lebanon, Syria and Jordan. (Geography and Modern and Contemporary History of Palestine, Grade 10, Part 1 (2020) p. 8) </vt:lpstr>
      <vt:lpstr>The term “Zionist occupation” usually replaces the name “Israel” in the schoolbooks”:  “…The Arab armies withdrew from Palestine and the Rhodes Armistice was signed in 1949 separately between the Zionist occupation and each of Jordan, Egypt, Syria and Lebanon…”  (Geography and Modern and Contemporary History of Palestine, Grade 10, Part 1 (2020) p. 7) </vt:lpstr>
      <vt:lpstr>   The term “the territories occupied in 1948” replaces in the schoolbooks the expression “Israeli territory”:  “The following chart clarifies the numbers of Palestinians in the year 2015 according to the Palestinian Statistics Center:  Region       Number of Inhabitants The West Bank and the Gaza Strip    4,750,000 Inside the territories occupied in 1948    1,470,000 In the Arab states      5,460,000    In the foreign states         685,000    I will organize the regions where the Palestinians are found in a descending order according to the numbers of inhabitants:  [4 empty squares]”  (Mathematics, Grade 4, Part 1 (2020) p. 22. Emphasis added)       </vt:lpstr>
      <vt:lpstr>Israel and its inhabitants are considered a foreign colonialist entity:  “I will compare the tragedy of the Indians, America’s original inhabitants, to the tragedy of the Palestinian people.”  (Social Studies, Grade 8, Part 2 (2019) p. 34) </vt:lpstr>
      <vt:lpstr>  Denial of the country’s Jewish history:  “…[The occupier] has built for himself an artificial entity that derives its identity and the legitimacy of its existence from fairy rales, legends and phantasies and tried in various methods and ways to create living material evidence for these legends, or archaeological [and] architectural proofs that would attest to their correctness and authenticity, but in vain.”  (Arabic Language – the Academic Path, Grade 10, Part 2 (2019) p. 68)  </vt:lpstr>
      <vt:lpstr>   Denial of the existence of Jewish holy places in the country, including the Wailing Wall in Jerusalem (note that the photograph is cut in a way that “hides” the Jews who pray there):  “Al-Buraq Wall lllumination: The Al-Buraq Wall is thus named after Al-Buraq [the divine beast] that carried the Messenger [Muhammad] in the Nocturnal Journey [from the Mecca mosque to Al-Aqsa Mosque in Jerusalem according to Muslim belief]. Al-Buraq Wall is part of the western wall of Al-Aqsa Mosque. Al-Aqsa Mosque, including the wall, is a Palestinian land and the Muslims’ exclusive right.”  (Islamic Education, Grade 5, Part 1 (2020) p. 63)   </vt:lpstr>
      <vt:lpstr>Having been considered foreign settlers, the Jews in the country are not counted among the country’s inhabitants and the cities they built, including Tel Aviv, are absent from the maps featured in textbooks that are used in UNRWA schools. The map shown here, titled “Map of Palestine”, does not show these cities at all, except for Eilat that appears under the Arabic name of the desolate place where it was later built – “Umm al-Rashrash”.  (Social Studies, Grade 6, Part 1 (2020) p. 6)  </vt:lpstr>
      <vt:lpstr> Hebrew – the language of the Jews in the country – is erased, literally, from a British Mandate coin reproduced in a mathematics textbook:  (Mathematics, Grade 6, Part 2 (2019) p. 75, and see the original coin on the left)    </vt:lpstr>
      <vt:lpstr>    The Jews’ historical and religious ties to Jerusalem are completely ignored:  “Jerusalem is an Arab city built by our Arab ancestors thousands of years ago. Jerusalem is a holy city for Muslims and Christians.”  (National and Social Upbringing, Grade 3, Part 1 (2020) p. 29)   </vt:lpstr>
      <vt:lpstr>  A short description of Jerusalem’s history with a huge gap between the Jebusites and the Romans, namely, the Jewish historical period:  “The city of Jerusalem was known by the name Jebus, after the Arab Jebusites who built it 5,000 years ago. When the Romans occupied it, they called by the name Aelia. Later, it came to be known as Al-Quds and Bayt al-Maqdis, after the Muslims conquered it at the hands of [Caliph] Umar Bin al-Khattab in the year 637…”  (Geography and Modern and Contemporary History of Palestine, Grade 10, Part 1 (2020) p. 43)   </vt:lpstr>
      <vt:lpstr>PowerPoint Presentation</vt:lpstr>
      <vt:lpstr> Zionists are demonized and accused of genocidal intentions towards the Palestinians:  “1. The Zionists have founded their entity on terror, extermination and colonialism. Let us explain that.”  (Arabic Language – Academic Path, Grade 10, Part 2 (2019) p. 28)   </vt:lpstr>
      <vt:lpstr>Jews are demonized as enemies of Islam from its very beginning:  “Let us watch the video clip from the accompanied disc about the Jews’ attempt to kill God’s Messenger [Muhammad].”  (Islamic Education, Grade 5, Part 2 (2019) p. 65) </vt:lpstr>
      <vt:lpstr>Jews are demonized as infidels and as the Devil’s aides:  “Where are the horsemen [who will ride] to Al-Aqsa [Mosque] to liberate it From the grip of infidelity, from the Devil’s aides?”  (Arabic Language, Grade 7, Part 1 (2020) p. 67) </vt:lpstr>
      <vt:lpstr>   The only reference in the schoolbooks to the issue of peace with Israel is found in Arafat’s letter to Rabin prior to the signing of the Oslo Accords in 1993 given in a history textbook, without any further advocacy:  “…The Palestine Liberation Organization recognizes the State of Israel’s right to live in peace and security. The Organization accepts the UN Security Council’s resolutions Nos. 242 and 338. The Organization commits itself to the peace process in the Middle East and to the peaceful resolution of the conflict between the two parties and declares that all the political issues related to the permanent situation will be solved through negotiations. Accordingly, the Organization denounces the use of terror and other violent actions…”  (Geography and Modern and Contemporary History of Palestine, Grade 10, Part 2 (2019) p. 77, and see the full letter below:)    </vt:lpstr>
      <vt:lpstr>PowerPoint Presentation</vt:lpstr>
      <vt:lpstr>The liberation struggle as depicted to grade 1 students:  (Our Beautiful Language, Grade 1, Part 2 (2019) p. 83)         </vt:lpstr>
      <vt:lpstr>   The liberation of Palestine does not end at the 1967 lines. Haifa and Jaffa are included too:  “Let us sing:  Children of Palestine I am a lion cub*; I am a flower** We have given the soul to the Revolution*** Our forefathers built houses  For us in our free country [in the past] I am a lion cub; I am a flower We have carried the ember of the Revolution To Haifa, to Jaffa to Al-Aqsa [Mosque], to the [Dome of the] Rock”  *Lion cub – Male member of the Fatah youth movement **Flower – Female member of that movement ***Revolution – Fatah terrorist activity that began on 1.1.1965  (Our Beautiful Language, Grade 2, Part 1 (2020) p. 44)  </vt:lpstr>
      <vt:lpstr>  Jaffa is considered a Palestinian occupied city that should be liberated, as said in a language exercise:  “It is appropriate for Jaffa that it return to our bosom.”  (Arabic Language, Grade 8, Part 2 (2019) p. 102) </vt:lpstr>
      <vt:lpstr>There is no room for Israel in free Palestine:  "Free Palestine"  (Sciences and Life, Grade 3, Part 1 (2020) p. 65) </vt:lpstr>
      <vt:lpstr>The ending of a story about a refugee’s reminiscences emphasizes that the return of the 1948 refugees will be an integral part of the full liberation of Palestine:  “We shall return; we shall return with the soaring eagles; we shall return with the fiercely blowing wind; we shall return to the vineyard and the olive trees; we shall return in order to hoist the flag of Palestine next to the anemone flower on our green hills.”  (Arabic Language, Grade 5, Part 1 (2020) p. 84)  </vt:lpstr>
      <vt:lpstr>   Part of a poem titled “A Refugee’s Cry” stresses the same point:  “I am the owner of the great right and the one who makes the morrow out of it I shall retrieve it; I shall retrieve it as a precious and sovereign homeland I shall shake the world tomorrow and shall march as one army I have an appointment in my homeland and it is impossible that I forget the appointment”  (Arabic Language, Grade 5, Part 1 (2020) p. 86, and see among the accompanying questions: “The poet has determined the form of the return. Let us clarify it, as it appears in the poem.”)    </vt:lpstr>
      <vt:lpstr>Terror is part and parcel of the liberation struggle. Following is the first page of a 4-page lesson that exalts the female commander of the terrorist attack on a civilian bus on Israel’s Coastal Highway in 1978 in which more than thirty Israelis – men, women and children were murdered:  “Dalal al-Mughrabi  In front of the text Our Palestinian history is replete with many names of martyrs who have given their soul in sacrifice for the homeland. Among them [is] the martyr Dalal al-Mughrabi who has illustrated with her struggle a picture of challenging and bravery that have made her memory eternal in our hearts and minds. The text in front of us speaks of one aspect of her struggle path.”  (Arabic Language, Grade 5, Part 2 (2019) p. 51)  </vt:lpstr>
      <vt:lpstr>A rare explicit reference to the question: what should be done with the surviving Jews after the liberation of Palestine?  “We will sing and learn by heart: The Land of the Noble Ones  I swear, I shall sacrifice my blood  in order to water the land of the noble ones And to remove the usurper [Israel] from my country  and to exterminate the foreigners’ [defeated] remnants O  land of Al-Aqsa [Mosque] and the sanctuary  O cradle of dignity and nobleness Patience, patience, for victory is ours  and dawn is peeping from the darkness  (Our Beautiful Language, Grade 3, Part 2 (2019) p. 66. Emphasis added)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הקטע המסומן בעיגול אדום ע"ג עטיפת ספר לימוד ערבית לכתה ח', סמסטר א', משנת 2020 מציג את סמל הרש"פ. הכיתוב מתחתיו אומר: "מדינת פלסטין משרד החינוך והחינוך הגבוה"</dc:title>
  <dc:creator>USER</dc:creator>
  <cp:lastModifiedBy>user</cp:lastModifiedBy>
  <cp:revision>75</cp:revision>
  <dcterms:created xsi:type="dcterms:W3CDTF">2020-11-03T13:46:21Z</dcterms:created>
  <dcterms:modified xsi:type="dcterms:W3CDTF">2020-11-05T02:57:05Z</dcterms:modified>
</cp:coreProperties>
</file>