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48" r:id="rId2"/>
    <p:sldId id="346" r:id="rId3"/>
    <p:sldId id="335" r:id="rId4"/>
    <p:sldId id="349" r:id="rId5"/>
    <p:sldId id="289" r:id="rId6"/>
    <p:sldId id="292" r:id="rId7"/>
    <p:sldId id="290" r:id="rId8"/>
    <p:sldId id="291" r:id="rId9"/>
    <p:sldId id="293" r:id="rId10"/>
    <p:sldId id="263" r:id="rId11"/>
    <p:sldId id="298" r:id="rId12"/>
    <p:sldId id="295" r:id="rId13"/>
    <p:sldId id="301" r:id="rId14"/>
    <p:sldId id="347"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225BC9-277E-4B15-B56F-961F01442FF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E1EE636E-6DF9-4BF8-8B4B-D946C1EE1E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47E65C51-35B2-4B7D-BAD7-F3AA6F2BA9C8}"/>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D1945E86-DEC5-4325-84FB-0D2AF1CF641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0787DE7-0038-4FD4-B76C-702167905DD6}"/>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192374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5D40558-F500-4979-8CCE-26CBE6E886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C9E623A-7FA7-44C8-8E14-B275378F8CFB}"/>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116D9FC-70A7-4378-9FA7-BDFB7E041FC9}"/>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057B0C1E-4B6A-4696-8B5B-F7A71903428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CD4F039-2B4B-4611-BCBD-3BB97BE178A6}"/>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9359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6EBF41F9-CF64-460E-B2AB-A32B3D59FD27}"/>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1B3B3BE-16AB-4855-A1B4-8201961157C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A98AEFC-DB62-4B22-8146-35159E22F782}"/>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514FF984-8010-4F2F-99FC-F531F1FAFC5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A979D5D-76BC-46E1-ADF2-CDA181C37862}"/>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178158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7DEADB3-4DC7-4776-8F92-E1C918C9572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E4FA499-16C6-4118-A9CD-06CCC3E3F900}"/>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E242BFB-DC72-4755-B98D-D96B51D708B7}"/>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568CFAA3-3D15-4F7E-83BB-32500995E4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111D64C-F206-4B36-89C9-98000B7CF198}"/>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392911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D1F05D-C278-4193-9C7E-74E9A9FB9E84}"/>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EF20C5A-3C1E-4483-831C-EF94B7FC9B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4A31F63F-0B5A-4DB9-8BDA-FB9648CEF9DC}"/>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CC542BE2-3C86-4668-AA4C-EB3AFCD6D31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9EE4505-F709-4E1D-9CFD-0C82352A6ADD}"/>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16274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A405C64-6F21-4CC5-9F03-68EFD3388B4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09E2E60-3FD9-4CEE-80C1-D780EC1E497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CC448C4C-3457-4FCE-8053-705EA65FD170}"/>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D0C5B98E-DE55-4B36-ADA7-FE06E82935F4}"/>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6" name="מציין מיקום של כותרת תחתונה 5">
            <a:extLst>
              <a:ext uri="{FF2B5EF4-FFF2-40B4-BE49-F238E27FC236}">
                <a16:creationId xmlns:a16="http://schemas.microsoft.com/office/drawing/2014/main" id="{41E21D06-4426-404A-9AA8-03CBF79EF29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1A32CBB-E1F8-47C3-B3D6-39EB58C8FE39}"/>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7715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007248-F5FB-4D0A-9CFA-73DE59008257}"/>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728DF9A-88AB-4169-8299-BFB792EC03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CFA54446-831F-49CF-9D6D-46687486F196}"/>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990EEB8F-E0D0-4B4C-BAFB-6312D417AF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F6E83B11-E650-4A34-88F7-E334E577DF9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C1942987-3CD6-40E8-84D9-8703123BB680}"/>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8" name="מציין מיקום של כותרת תחתונה 7">
            <a:extLst>
              <a:ext uri="{FF2B5EF4-FFF2-40B4-BE49-F238E27FC236}">
                <a16:creationId xmlns:a16="http://schemas.microsoft.com/office/drawing/2014/main" id="{A716F23A-548D-4996-88CF-177B7BB8DE3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34EB89D1-4470-4161-BB24-78AAB473635E}"/>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247921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43F69B-0057-4957-BF0F-0CD61B34276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E4F1418-9D7F-4497-B2B1-AAABCBEA2017}"/>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4" name="מציין מיקום של כותרת תחתונה 3">
            <a:extLst>
              <a:ext uri="{FF2B5EF4-FFF2-40B4-BE49-F238E27FC236}">
                <a16:creationId xmlns:a16="http://schemas.microsoft.com/office/drawing/2014/main" id="{6B4CF336-658E-42BC-B936-2E9F76239EB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08AAA0C1-068C-4768-989B-EB0077310A96}"/>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41203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A5D56C0E-D38E-4A99-8AAB-6C9D40BE1171}"/>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3" name="מציין מיקום של כותרת תחתונה 2">
            <a:extLst>
              <a:ext uri="{FF2B5EF4-FFF2-40B4-BE49-F238E27FC236}">
                <a16:creationId xmlns:a16="http://schemas.microsoft.com/office/drawing/2014/main" id="{B065E000-9FF0-41FA-BE6A-8C10DDF3032E}"/>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82F6EFD2-C76E-440D-8BF9-6F446E763B4D}"/>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226458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90E764-8971-4F54-A1AE-14BCBABF2A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9C2C98C-5CCB-4271-95FE-E54769B396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49ACD9E1-3967-49C2-AA7F-463B7FF44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3344D9E5-7C44-462C-8F94-ACBF9D1F0C20}"/>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6" name="מציין מיקום של כותרת תחתונה 5">
            <a:extLst>
              <a:ext uri="{FF2B5EF4-FFF2-40B4-BE49-F238E27FC236}">
                <a16:creationId xmlns:a16="http://schemas.microsoft.com/office/drawing/2014/main" id="{6A3F786E-FC68-484C-B94C-14862CCA50D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DFE1A7B-EA40-4364-A2F9-969BCAA6BD81}"/>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289338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B94F3EF-DD1E-40C8-9FC3-2A0421A8A70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DEDAB602-E053-41FF-A2CA-0293F4404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5418198D-A7A2-4892-8C08-68D572B08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226155F-7CD6-4A20-9837-DFE25C2B34E4}"/>
              </a:ext>
            </a:extLst>
          </p:cNvPr>
          <p:cNvSpPr>
            <a:spLocks noGrp="1"/>
          </p:cNvSpPr>
          <p:nvPr>
            <p:ph type="dt" sz="half" idx="10"/>
          </p:nvPr>
        </p:nvSpPr>
        <p:spPr/>
        <p:txBody>
          <a:bodyPr/>
          <a:lstStyle/>
          <a:p>
            <a:fld id="{1BC2F216-385E-4C92-8041-E91030DA367D}" type="datetimeFigureOut">
              <a:rPr lang="he-IL" smtClean="0"/>
              <a:t>ט"ז/אלול/תשפ"א</a:t>
            </a:fld>
            <a:endParaRPr lang="he-IL"/>
          </a:p>
        </p:txBody>
      </p:sp>
      <p:sp>
        <p:nvSpPr>
          <p:cNvPr id="6" name="מציין מיקום של כותרת תחתונה 5">
            <a:extLst>
              <a:ext uri="{FF2B5EF4-FFF2-40B4-BE49-F238E27FC236}">
                <a16:creationId xmlns:a16="http://schemas.microsoft.com/office/drawing/2014/main" id="{A21C99AE-DB2D-41A6-9A16-9691F4D971F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54382C8-3526-4AEF-A2F2-1D0F7461B3D3}"/>
              </a:ext>
            </a:extLst>
          </p:cNvPr>
          <p:cNvSpPr>
            <a:spLocks noGrp="1"/>
          </p:cNvSpPr>
          <p:nvPr>
            <p:ph type="sldNum" sz="quarter" idx="12"/>
          </p:nvPr>
        </p:nvSpPr>
        <p:spPr/>
        <p:txBody>
          <a:bodyPr/>
          <a:lstStyle/>
          <a:p>
            <a:fld id="{A7566A74-4996-49BB-A107-98E6ECD52843}" type="slidenum">
              <a:rPr lang="he-IL" smtClean="0"/>
              <a:t>‹#›</a:t>
            </a:fld>
            <a:endParaRPr lang="he-IL"/>
          </a:p>
        </p:txBody>
      </p:sp>
    </p:spTree>
    <p:extLst>
      <p:ext uri="{BB962C8B-B14F-4D97-AF65-F5344CB8AC3E}">
        <p14:creationId xmlns:p14="http://schemas.microsoft.com/office/powerpoint/2010/main" val="31284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AD3F9280-9A57-417F-B68B-42D23214E26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29E578B-F54F-4302-804D-A5A0897F795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4276EBA-9FBA-4989-ABF5-BD6B96C8538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C2F216-385E-4C92-8041-E91030DA367D}" type="datetimeFigureOut">
              <a:rPr lang="he-IL" smtClean="0"/>
              <a:t>ט"ז/אלול/תשפ"א</a:t>
            </a:fld>
            <a:endParaRPr lang="he-IL"/>
          </a:p>
        </p:txBody>
      </p:sp>
      <p:sp>
        <p:nvSpPr>
          <p:cNvPr id="5" name="מציין מיקום של כותרת תחתונה 4">
            <a:extLst>
              <a:ext uri="{FF2B5EF4-FFF2-40B4-BE49-F238E27FC236}">
                <a16:creationId xmlns:a16="http://schemas.microsoft.com/office/drawing/2014/main" id="{851F1B07-3D88-4D96-973C-8E80D0F2D8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83CD9CDA-A1A0-4818-A721-8C6DCE39E49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566A74-4996-49BB-A107-98E6ECD52843}" type="slidenum">
              <a:rPr lang="he-IL" smtClean="0"/>
              <a:t>‹#›</a:t>
            </a:fld>
            <a:endParaRPr lang="he-IL"/>
          </a:p>
        </p:txBody>
      </p:sp>
    </p:spTree>
    <p:extLst>
      <p:ext uri="{BB962C8B-B14F-4D97-AF65-F5344CB8AC3E}">
        <p14:creationId xmlns:p14="http://schemas.microsoft.com/office/powerpoint/2010/main" val="2909020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youtube.com/watch?v=Yan7tf3E6U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367FAD-811F-4974-801E-5BBD2BEE8791}"/>
              </a:ext>
            </a:extLst>
          </p:cNvPr>
          <p:cNvSpPr>
            <a:spLocks noGrp="1"/>
          </p:cNvSpPr>
          <p:nvPr>
            <p:ph type="ctrTitle"/>
          </p:nvPr>
        </p:nvSpPr>
        <p:spPr>
          <a:xfrm>
            <a:off x="1524000" y="266008"/>
            <a:ext cx="9144000" cy="3243956"/>
          </a:xfrm>
        </p:spPr>
        <p:txBody>
          <a:bodyPr>
            <a:normAutofit/>
          </a:bodyPr>
          <a:lstStyle/>
          <a:p>
            <a:r>
              <a:rPr lang="en-US" sz="4000" b="1" dirty="0"/>
              <a:t>War Indoctrination in Palestinian Authority Schoolbooks Used by UNRWA</a:t>
            </a:r>
            <a:endParaRPr lang="he-IL" sz="4000" b="1" dirty="0"/>
          </a:p>
        </p:txBody>
      </p:sp>
      <p:sp>
        <p:nvSpPr>
          <p:cNvPr id="3" name="כותרת משנה 2">
            <a:extLst>
              <a:ext uri="{FF2B5EF4-FFF2-40B4-BE49-F238E27FC236}">
                <a16:creationId xmlns:a16="http://schemas.microsoft.com/office/drawing/2014/main" id="{89D3750B-3E39-449B-8264-F08E5585546D}"/>
              </a:ext>
            </a:extLst>
          </p:cNvPr>
          <p:cNvSpPr>
            <a:spLocks noGrp="1"/>
          </p:cNvSpPr>
          <p:nvPr>
            <p:ph type="subTitle" idx="1"/>
          </p:nvPr>
        </p:nvSpPr>
        <p:spPr>
          <a:xfrm>
            <a:off x="1524000" y="3832166"/>
            <a:ext cx="9144000" cy="2360815"/>
          </a:xfrm>
        </p:spPr>
        <p:txBody>
          <a:bodyPr>
            <a:normAutofit/>
          </a:bodyPr>
          <a:lstStyle/>
          <a:p>
            <a:r>
              <a:rPr lang="en-US" sz="2000" b="1" dirty="0"/>
              <a:t>By</a:t>
            </a:r>
          </a:p>
          <a:p>
            <a:r>
              <a:rPr lang="en-US" sz="3200" b="1" dirty="0"/>
              <a:t>Dr. </a:t>
            </a:r>
            <a:r>
              <a:rPr lang="en-US" sz="3200" b="1" dirty="0" err="1"/>
              <a:t>Arnon</a:t>
            </a:r>
            <a:r>
              <a:rPr lang="en-US" sz="3200" b="1" dirty="0"/>
              <a:t> </a:t>
            </a:r>
            <a:r>
              <a:rPr lang="en-US" sz="3200" b="1" dirty="0" err="1"/>
              <a:t>Groiss</a:t>
            </a:r>
            <a:endParaRPr lang="en-US" sz="3200" b="1" dirty="0"/>
          </a:p>
          <a:p>
            <a:r>
              <a:rPr lang="en-US" sz="2000" b="1" dirty="0"/>
              <a:t>(August 2021)</a:t>
            </a:r>
            <a:endParaRPr lang="he-IL" sz="2000" b="1" dirty="0"/>
          </a:p>
        </p:txBody>
      </p:sp>
      <p:pic>
        <p:nvPicPr>
          <p:cNvPr id="5" name="תמונה 4">
            <a:extLst>
              <a:ext uri="{FF2B5EF4-FFF2-40B4-BE49-F238E27FC236}">
                <a16:creationId xmlns:a16="http://schemas.microsoft.com/office/drawing/2014/main" id="{F5EE4721-9814-4EA7-8F77-8D80824BF8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7705" y="442567"/>
            <a:ext cx="3314700" cy="742950"/>
          </a:xfrm>
          <a:prstGeom prst="rect">
            <a:avLst/>
          </a:prstGeom>
        </p:spPr>
      </p:pic>
      <p:pic>
        <p:nvPicPr>
          <p:cNvPr id="7" name="תמונה 6">
            <a:extLst>
              <a:ext uri="{FF2B5EF4-FFF2-40B4-BE49-F238E27FC236}">
                <a16:creationId xmlns:a16="http://schemas.microsoft.com/office/drawing/2014/main" id="{AD5DBE1B-3613-4013-8FFA-58E53C7CA8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3927" y="1119015"/>
            <a:ext cx="6096000" cy="819150"/>
          </a:xfrm>
          <a:prstGeom prst="rect">
            <a:avLst/>
          </a:prstGeom>
        </p:spPr>
      </p:pic>
    </p:spTree>
    <p:extLst>
      <p:ext uri="{BB962C8B-B14F-4D97-AF65-F5344CB8AC3E}">
        <p14:creationId xmlns:p14="http://schemas.microsoft.com/office/powerpoint/2010/main" val="118884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38A929-1E9F-4FE9-9E8F-85B7855C9B22}"/>
              </a:ext>
            </a:extLst>
          </p:cNvPr>
          <p:cNvSpPr>
            <a:spLocks noGrp="1"/>
          </p:cNvSpPr>
          <p:nvPr>
            <p:ph type="title"/>
          </p:nvPr>
        </p:nvSpPr>
        <p:spPr>
          <a:xfrm>
            <a:off x="838200" y="365125"/>
            <a:ext cx="10515600" cy="3508606"/>
          </a:xfrm>
        </p:spPr>
        <p:txBody>
          <a:bodyPr>
            <a:normAutofit/>
          </a:bodyPr>
          <a:lstStyle/>
          <a:p>
            <a:pPr algn="l" rtl="0">
              <a:lnSpc>
                <a:spcPct val="107000"/>
              </a:lnSpc>
              <a:spcAft>
                <a:spcPts val="800"/>
              </a:spcAft>
            </a:pPr>
            <a:r>
              <a:rPr lang="en-US" sz="2000" b="1" dirty="0">
                <a:effectLst/>
                <a:ea typeface="Calibri" panose="020F0502020204030204" pitchFamily="34" charset="0"/>
                <a:cs typeface="Calibri Light" panose="020F0302020204030204" pitchFamily="34" charset="0"/>
              </a:rPr>
              <a:t>The ending of a story about a refugee’s reminiscences emphasizes that the perceived return of the 1948 refugees will be an integral part of the full liberation of Palestine. They will not return to live in peace with their Israeli neighbors, as decreed by the UN 194 resolution of 1948:</a:t>
            </a:r>
            <a:br>
              <a:rPr lang="en-US" sz="2000" b="1" dirty="0">
                <a:effectLst/>
                <a:ea typeface="Calibri" panose="020F0502020204030204" pitchFamily="34" charset="0"/>
                <a:cs typeface="Calibri Light" panose="020F0302020204030204" pitchFamily="34" charset="0"/>
              </a:rPr>
            </a:br>
            <a:br>
              <a:rPr lang="en-US" sz="2000" dirty="0">
                <a:effectLst/>
                <a:ea typeface="Calibri" panose="020F0502020204030204" pitchFamily="34" charset="0"/>
                <a:cs typeface="Calibri Light" panose="020F0302020204030204" pitchFamily="34" charset="0"/>
              </a:rPr>
            </a:br>
            <a:r>
              <a:rPr lang="en-US" sz="2000" dirty="0">
                <a:effectLst/>
                <a:ea typeface="Calibri" panose="020F0502020204030204" pitchFamily="34" charset="0"/>
                <a:cs typeface="Calibri Light" panose="020F0302020204030204" pitchFamily="34" charset="0"/>
              </a:rPr>
              <a:t>“We shall return; we shall return with the soaring eagles; we shall return with the fiercely blowing wind; we shall return to the vineyard and the olive trees; we shall return in order to hoist the flag of Palestine next to the anemone flower on our green hills.”</a:t>
            </a:r>
            <a:br>
              <a:rPr lang="en-US" sz="2000" dirty="0">
                <a:effectLst/>
                <a:ea typeface="Calibri" panose="020F0502020204030204" pitchFamily="34" charset="0"/>
                <a:cs typeface="Calibri Light" panose="020F0302020204030204" pitchFamily="34" charset="0"/>
              </a:rPr>
            </a:br>
            <a:br>
              <a:rPr lang="en-US" sz="2000" dirty="0">
                <a:effectLst/>
                <a:ea typeface="Calibri" panose="020F0502020204030204" pitchFamily="34" charset="0"/>
                <a:cs typeface="Calibri Light" panose="020F0302020204030204" pitchFamily="34" charset="0"/>
              </a:rPr>
            </a:br>
            <a:r>
              <a:rPr lang="en-US" sz="2000" dirty="0">
                <a:effectLst/>
                <a:ea typeface="Calibri" panose="020F0502020204030204" pitchFamily="34" charset="0"/>
                <a:cs typeface="Calibri Light" panose="020F0302020204030204" pitchFamily="34" charset="0"/>
              </a:rPr>
              <a:t>(</a:t>
            </a:r>
            <a:r>
              <a:rPr lang="en-US" sz="2000" i="1" dirty="0">
                <a:effectLst/>
                <a:ea typeface="Calibri" panose="020F0502020204030204" pitchFamily="34" charset="0"/>
                <a:cs typeface="Calibri Light" panose="020F0302020204030204" pitchFamily="34" charset="0"/>
              </a:rPr>
              <a:t>Arabic Language</a:t>
            </a:r>
            <a:r>
              <a:rPr lang="en-US" sz="2000" dirty="0">
                <a:effectLst/>
                <a:ea typeface="Calibri" panose="020F0502020204030204" pitchFamily="34" charset="0"/>
                <a:cs typeface="Calibri Light" panose="020F0302020204030204" pitchFamily="34" charset="0"/>
              </a:rPr>
              <a:t>, Grade 5, Part 1 (2020) p. 84) </a:t>
            </a:r>
            <a:br>
              <a:rPr lang="he-IL" sz="2000" dirty="0">
                <a:effectLst/>
                <a:ea typeface="Calibri" panose="020F0502020204030204" pitchFamily="34" charset="0"/>
                <a:cs typeface="Times New Roman" panose="02020603050405020304" pitchFamily="18" charset="0"/>
              </a:rPr>
            </a:br>
            <a:endParaRPr lang="he-IL" sz="1800" dirty="0"/>
          </a:p>
        </p:txBody>
      </p:sp>
      <p:pic>
        <p:nvPicPr>
          <p:cNvPr id="5" name="מציין מיקום תוכן 4">
            <a:extLst>
              <a:ext uri="{FF2B5EF4-FFF2-40B4-BE49-F238E27FC236}">
                <a16:creationId xmlns:a16="http://schemas.microsoft.com/office/drawing/2014/main" id="{E43C010F-2AE7-4322-AD02-40A8F7F998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3107" y="4330931"/>
            <a:ext cx="5949902" cy="1654233"/>
          </a:xfrm>
        </p:spPr>
      </p:pic>
    </p:spTree>
    <p:extLst>
      <p:ext uri="{BB962C8B-B14F-4D97-AF65-F5344CB8AC3E}">
        <p14:creationId xmlns:p14="http://schemas.microsoft.com/office/powerpoint/2010/main" val="201407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742097-18DA-44B7-A96F-DF9A5BD0C50F}"/>
              </a:ext>
            </a:extLst>
          </p:cNvPr>
          <p:cNvSpPr>
            <a:spLocks noGrp="1"/>
          </p:cNvSpPr>
          <p:nvPr>
            <p:ph type="title"/>
          </p:nvPr>
        </p:nvSpPr>
        <p:spPr>
          <a:xfrm>
            <a:off x="838200" y="365125"/>
            <a:ext cx="10515600" cy="3254375"/>
          </a:xfrm>
        </p:spPr>
        <p:txBody>
          <a:bodyPr>
            <a:normAutofit fontScale="90000"/>
          </a:bodyPr>
          <a:lstStyle/>
          <a:p>
            <a:pPr algn="l" rtl="0"/>
            <a:br>
              <a:rPr lang="he-IL" sz="2200" dirty="0"/>
            </a:br>
            <a:br>
              <a:rPr lang="he-IL" sz="2200" dirty="0"/>
            </a:br>
            <a:br>
              <a:rPr lang="he-IL" sz="2200" dirty="0"/>
            </a:br>
            <a:r>
              <a:rPr lang="en-US" sz="2200" b="1" dirty="0">
                <a:cs typeface="Calibri Light" panose="020F0302020204030204" pitchFamily="34" charset="0"/>
              </a:rPr>
              <a:t>Part of a poem titled “A Refugee’s Cry” stresses the same point:</a:t>
            </a:r>
            <a:br>
              <a:rPr lang="en-US" sz="2200" b="1" dirty="0">
                <a:cs typeface="Calibri Light" panose="020F0302020204030204" pitchFamily="34" charset="0"/>
              </a:rPr>
            </a:br>
            <a:br>
              <a:rPr lang="he-IL" sz="2200" dirty="0">
                <a:cs typeface="Calibri Light" panose="020F0302020204030204" pitchFamily="34" charset="0"/>
              </a:rPr>
            </a:br>
            <a:r>
              <a:rPr lang="en-US" sz="2200" dirty="0">
                <a:cs typeface="Calibri Light" panose="020F0302020204030204" pitchFamily="34" charset="0"/>
              </a:rPr>
              <a:t>“I am the owner of the great right and the one who makes the morrow out of it</a:t>
            </a:r>
            <a:br>
              <a:rPr lang="en-US" sz="2200" dirty="0">
                <a:cs typeface="Calibri Light" panose="020F0302020204030204" pitchFamily="34" charset="0"/>
              </a:rPr>
            </a:br>
            <a:r>
              <a:rPr lang="en-US" sz="2200" dirty="0">
                <a:cs typeface="Calibri Light" panose="020F0302020204030204" pitchFamily="34" charset="0"/>
              </a:rPr>
              <a:t>I shall retrieve it; I shall retrieve it as a precious and sovereign homeland</a:t>
            </a:r>
            <a:br>
              <a:rPr lang="en-US" sz="2200" dirty="0">
                <a:cs typeface="Calibri Light" panose="020F0302020204030204" pitchFamily="34" charset="0"/>
              </a:rPr>
            </a:br>
            <a:r>
              <a:rPr lang="en-US" sz="2200" dirty="0">
                <a:cs typeface="Calibri Light" panose="020F0302020204030204" pitchFamily="34" charset="0"/>
              </a:rPr>
              <a:t>I shall shake the world tomorrow and shall march as one army</a:t>
            </a:r>
            <a:br>
              <a:rPr lang="en-US" sz="2200" dirty="0">
                <a:cs typeface="Calibri Light" panose="020F0302020204030204" pitchFamily="34" charset="0"/>
              </a:rPr>
            </a:br>
            <a:r>
              <a:rPr lang="en-US" sz="2200" dirty="0">
                <a:cs typeface="Calibri Light" panose="020F0302020204030204" pitchFamily="34" charset="0"/>
              </a:rPr>
              <a:t>I have an appointment in my homeland and it is impossible that I forget the appointment”</a:t>
            </a:r>
            <a:br>
              <a:rPr lang="en-US" sz="2200" dirty="0">
                <a:cs typeface="Calibri Light" panose="020F0302020204030204" pitchFamily="34" charset="0"/>
              </a:rPr>
            </a:br>
            <a:br>
              <a:rPr lang="en-US" sz="2200" dirty="0">
                <a:cs typeface="Calibri Light" panose="020F0302020204030204" pitchFamily="34" charset="0"/>
              </a:rPr>
            </a:br>
            <a:r>
              <a:rPr lang="en-US" sz="2200" dirty="0">
                <a:cs typeface="Calibri Light" panose="020F0302020204030204" pitchFamily="34" charset="0"/>
              </a:rPr>
              <a:t>(</a:t>
            </a:r>
            <a:r>
              <a:rPr lang="en-US" sz="2200" i="1" dirty="0">
                <a:cs typeface="Calibri Light" panose="020F0302020204030204" pitchFamily="34" charset="0"/>
              </a:rPr>
              <a:t>Arabic Language</a:t>
            </a:r>
            <a:r>
              <a:rPr lang="en-US" sz="2200" dirty="0">
                <a:cs typeface="Calibri Light" panose="020F0302020204030204" pitchFamily="34" charset="0"/>
              </a:rPr>
              <a:t>, Grade 5, Part 1 (2020) p. 86, and see among the accompanying questions: “The poet has determined the form of the return. Let us clarify it, as it appears in the poem.”) </a:t>
            </a:r>
            <a:br>
              <a:rPr lang="he-IL" sz="2200" dirty="0">
                <a:cs typeface="Calibri Light" panose="020F0302020204030204" pitchFamily="34" charset="0"/>
              </a:rPr>
            </a:br>
            <a:br>
              <a:rPr lang="he-IL" sz="2200" dirty="0"/>
            </a:br>
            <a:br>
              <a:rPr lang="en-US" dirty="0"/>
            </a:br>
            <a:endParaRPr lang="he-IL" dirty="0"/>
          </a:p>
        </p:txBody>
      </p:sp>
      <p:pic>
        <p:nvPicPr>
          <p:cNvPr id="4" name="מציין מיקום תוכן 3" descr="שפה ה1 85">
            <a:extLst>
              <a:ext uri="{FF2B5EF4-FFF2-40B4-BE49-F238E27FC236}">
                <a16:creationId xmlns:a16="http://schemas.microsoft.com/office/drawing/2014/main" id="{75F7F91F-3DC9-4D14-B84F-7FEBA78A9D8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9000" y="3945731"/>
            <a:ext cx="5448300" cy="2201069"/>
          </a:xfrm>
          <a:prstGeom prst="rect">
            <a:avLst/>
          </a:prstGeom>
          <a:noFill/>
          <a:ln>
            <a:noFill/>
          </a:ln>
        </p:spPr>
      </p:pic>
    </p:spTree>
    <p:extLst>
      <p:ext uri="{BB962C8B-B14F-4D97-AF65-F5344CB8AC3E}">
        <p14:creationId xmlns:p14="http://schemas.microsoft.com/office/powerpoint/2010/main" val="410249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0199E5-0F35-453C-A960-AB4605249457}"/>
              </a:ext>
            </a:extLst>
          </p:cNvPr>
          <p:cNvSpPr>
            <a:spLocks noGrp="1"/>
          </p:cNvSpPr>
          <p:nvPr>
            <p:ph type="title"/>
          </p:nvPr>
        </p:nvSpPr>
        <p:spPr>
          <a:xfrm>
            <a:off x="838200" y="168537"/>
            <a:ext cx="5575300" cy="6570929"/>
          </a:xfrm>
        </p:spPr>
        <p:txBody>
          <a:bodyPr>
            <a:noAutofit/>
          </a:bodyPr>
          <a:lstStyle/>
          <a:p>
            <a:pPr algn="l" rtl="0"/>
            <a:r>
              <a:rPr lang="en-US" sz="2000" b="1" dirty="0">
                <a:cs typeface="Calibri Light" panose="020F0302020204030204" pitchFamily="34" charset="0"/>
              </a:rPr>
              <a:t>Terror is part and parcel of the liberation struggle. Following is the first page of a 4-page lesson that exalts the female commander of the terrorist attack on a civilian bus on Israel’s Coastal Highway in 1978 in which more than thirty Israelis – men, women and children were murdered:</a:t>
            </a:r>
            <a:br>
              <a:rPr lang="en-US" sz="2000" b="1"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a:t>
            </a:r>
            <a:r>
              <a:rPr lang="en-US" sz="2000" dirty="0" err="1">
                <a:cs typeface="Calibri Light" panose="020F0302020204030204" pitchFamily="34" charset="0"/>
              </a:rPr>
              <a:t>Dalal</a:t>
            </a:r>
            <a:r>
              <a:rPr lang="en-US" sz="2000" dirty="0">
                <a:cs typeface="Calibri Light" panose="020F0302020204030204" pitchFamily="34" charset="0"/>
              </a:rPr>
              <a:t> al-</a:t>
            </a:r>
            <a:r>
              <a:rPr lang="en-US" sz="2000" dirty="0" err="1">
                <a:cs typeface="Calibri Light" panose="020F0302020204030204" pitchFamily="34" charset="0"/>
              </a:rPr>
              <a:t>Mughrabi</a:t>
            </a:r>
            <a:br>
              <a:rPr lang="en-US" sz="2000" dirty="0">
                <a:cs typeface="Calibri Light" panose="020F0302020204030204" pitchFamily="34" charset="0"/>
              </a:rPr>
            </a:br>
            <a:r>
              <a:rPr lang="en-US" sz="2000" dirty="0">
                <a:cs typeface="Calibri Light" panose="020F0302020204030204" pitchFamily="34" charset="0"/>
              </a:rPr>
              <a:t>([by] the writing team)</a:t>
            </a:r>
            <a:br>
              <a:rPr lang="en-US" sz="2000"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In front of the text:</a:t>
            </a:r>
            <a:br>
              <a:rPr lang="en-US" sz="2000" dirty="0">
                <a:cs typeface="Calibri Light" panose="020F0302020204030204" pitchFamily="34" charset="0"/>
              </a:rPr>
            </a:br>
            <a:r>
              <a:rPr lang="en-US" sz="2000" dirty="0">
                <a:cs typeface="Calibri Light" panose="020F0302020204030204" pitchFamily="34" charset="0"/>
              </a:rPr>
              <a:t>Our Palestinian history is replete with many names of martyrs who have given their soul in sacrifice for the homeland. Among them [is] the martyr </a:t>
            </a:r>
            <a:r>
              <a:rPr lang="en-US" sz="2000" dirty="0" err="1">
                <a:cs typeface="Calibri Light" panose="020F0302020204030204" pitchFamily="34" charset="0"/>
              </a:rPr>
              <a:t>Dalal</a:t>
            </a:r>
            <a:r>
              <a:rPr lang="en-US" sz="2000" dirty="0">
                <a:cs typeface="Calibri Light" panose="020F0302020204030204" pitchFamily="34" charset="0"/>
              </a:rPr>
              <a:t> al-</a:t>
            </a:r>
            <a:r>
              <a:rPr lang="en-US" sz="2000" dirty="0" err="1">
                <a:cs typeface="Calibri Light" panose="020F0302020204030204" pitchFamily="34" charset="0"/>
              </a:rPr>
              <a:t>Mughrabi</a:t>
            </a:r>
            <a:r>
              <a:rPr lang="en-US" sz="2000" dirty="0">
                <a:cs typeface="Calibri Light" panose="020F0302020204030204" pitchFamily="34" charset="0"/>
              </a:rPr>
              <a:t> who has illustrated with her struggle a picture of challenging and bravery that have made her memory eternal in our hearts and minds. The text in front of us speaks of one aspect of her struggle path.”</a:t>
            </a:r>
            <a:br>
              <a:rPr lang="en-US" sz="2000"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a:t>
            </a:r>
            <a:r>
              <a:rPr lang="en-US" sz="2000" i="1" dirty="0">
                <a:cs typeface="Calibri Light" panose="020F0302020204030204" pitchFamily="34" charset="0"/>
              </a:rPr>
              <a:t>Arabic Language</a:t>
            </a:r>
            <a:r>
              <a:rPr lang="en-US" sz="2000" dirty="0">
                <a:cs typeface="Calibri Light" panose="020F0302020204030204" pitchFamily="34" charset="0"/>
              </a:rPr>
              <a:t>, Grade 5, Part 2 (2020) p. 51) </a:t>
            </a:r>
            <a:br>
              <a:rPr lang="he-IL" sz="2000" dirty="0"/>
            </a:br>
            <a:endParaRPr lang="he-IL" sz="2400" dirty="0"/>
          </a:p>
        </p:txBody>
      </p:sp>
      <p:pic>
        <p:nvPicPr>
          <p:cNvPr id="7" name="מציין מיקום תוכן 6">
            <a:extLst>
              <a:ext uri="{FF2B5EF4-FFF2-40B4-BE49-F238E27FC236}">
                <a16:creationId xmlns:a16="http://schemas.microsoft.com/office/drawing/2014/main" id="{A62C5FBC-0D13-4279-B4AB-B72E3883A5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6581" y="573881"/>
            <a:ext cx="4048125" cy="5676900"/>
          </a:xfrm>
        </p:spPr>
      </p:pic>
    </p:spTree>
    <p:extLst>
      <p:ext uri="{BB962C8B-B14F-4D97-AF65-F5344CB8AC3E}">
        <p14:creationId xmlns:p14="http://schemas.microsoft.com/office/powerpoint/2010/main" val="341489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30B0A7-A9AA-48F3-97B6-0D1FF28392CC}"/>
              </a:ext>
            </a:extLst>
          </p:cNvPr>
          <p:cNvSpPr>
            <a:spLocks noGrp="1"/>
          </p:cNvSpPr>
          <p:nvPr>
            <p:ph type="title"/>
          </p:nvPr>
        </p:nvSpPr>
        <p:spPr>
          <a:xfrm>
            <a:off x="838199" y="66502"/>
            <a:ext cx="6767945" cy="6600305"/>
          </a:xfrm>
        </p:spPr>
        <p:txBody>
          <a:bodyPr>
            <a:noAutofit/>
          </a:bodyPr>
          <a:lstStyle/>
          <a:p>
            <a:pPr algn="l" rtl="0"/>
            <a:r>
              <a:rPr lang="en-US" sz="2000" b="1" dirty="0"/>
              <a:t>A rare explicit reference to the question: what should be done with the surviving Jews after the liberation of Palestine:</a:t>
            </a:r>
            <a:br>
              <a:rPr lang="en-US" sz="2000" b="1" dirty="0"/>
            </a:br>
            <a:br>
              <a:rPr lang="he-IL" sz="2000" dirty="0"/>
            </a:br>
            <a:r>
              <a:rPr lang="en-US" sz="2000" dirty="0"/>
              <a:t>“We will</a:t>
            </a:r>
            <a:r>
              <a:rPr lang="en-US" sz="2000" dirty="0">
                <a:latin typeface="Calibri Light" panose="020F0302020204030204" pitchFamily="34" charset="0"/>
                <a:cs typeface="Calibri Light" panose="020F0302020204030204" pitchFamily="34" charset="0"/>
              </a:rPr>
              <a:t> sing and learn by heart: </a:t>
            </a:r>
            <a:r>
              <a:rPr lang="en-US" sz="2000" u="sng" dirty="0">
                <a:latin typeface="Calibri Light" panose="020F0302020204030204" pitchFamily="34" charset="0"/>
                <a:cs typeface="Calibri Light" panose="020F0302020204030204" pitchFamily="34" charset="0"/>
              </a:rPr>
              <a:t>The Land of the Noble Ones</a:t>
            </a:r>
            <a:br>
              <a:rPr lang="en-US" sz="2000" dirty="0">
                <a:latin typeface="Calibri Light" panose="020F0302020204030204" pitchFamily="34" charset="0"/>
                <a:cs typeface="Calibri Light" panose="020F0302020204030204" pitchFamily="34" charset="0"/>
              </a:rPr>
            </a:br>
            <a:br>
              <a:rPr lang="he-IL" sz="2000" dirty="0"/>
            </a:br>
            <a:r>
              <a:rPr lang="en-US" sz="2000" dirty="0">
                <a:latin typeface="Calibri Light" panose="020F0302020204030204" pitchFamily="34" charset="0"/>
                <a:cs typeface="Calibri Light" panose="020F0302020204030204" pitchFamily="34" charset="0"/>
              </a:rPr>
              <a:t>I swear, I shall sacrifice my blood</a:t>
            </a:r>
            <a:br>
              <a:rPr lang="en-US" sz="2000" dirty="0">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	in order to water the land of the noble ones</a:t>
            </a:r>
            <a:br>
              <a:rPr lang="en-US" sz="2000" dirty="0">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And to remove the usurper [Israel] from my country</a:t>
            </a:r>
            <a:br>
              <a:rPr lang="en-US" sz="2000" dirty="0">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	and to </a:t>
            </a:r>
            <a:r>
              <a:rPr lang="en-US" sz="2000" b="1" dirty="0">
                <a:latin typeface="Calibri Light" panose="020F0302020204030204" pitchFamily="34" charset="0"/>
                <a:cs typeface="Calibri Light" panose="020F0302020204030204" pitchFamily="34" charset="0"/>
              </a:rPr>
              <a:t>exterminate the foreigners’ defeated remnants</a:t>
            </a:r>
            <a:br>
              <a:rPr lang="he-IL" sz="2000" dirty="0"/>
            </a:br>
            <a:r>
              <a:rPr lang="en-US" sz="2000" dirty="0"/>
              <a:t>O</a:t>
            </a:r>
            <a:r>
              <a:rPr lang="he-IL" sz="2000" dirty="0"/>
              <a:t> </a:t>
            </a:r>
            <a:r>
              <a:rPr lang="en-US" sz="2000" dirty="0"/>
              <a:t> land of Al-Aqsa and the sanctuary</a:t>
            </a:r>
            <a:br>
              <a:rPr lang="en-US" sz="2000" dirty="0"/>
            </a:br>
            <a:r>
              <a:rPr lang="en-US" sz="2000" dirty="0"/>
              <a:t>	O cradle of dignity and nobleness</a:t>
            </a:r>
            <a:br>
              <a:rPr lang="en-US" sz="2000" dirty="0"/>
            </a:br>
            <a:r>
              <a:rPr lang="en-US" sz="2000" dirty="0"/>
              <a:t>Patience, patience, for victory is ours</a:t>
            </a:r>
            <a:br>
              <a:rPr lang="en-US" sz="2000" dirty="0"/>
            </a:br>
            <a:r>
              <a:rPr lang="en-US" sz="2000" dirty="0"/>
              <a:t>	and dawn is peeping from the darkness</a:t>
            </a:r>
            <a:br>
              <a:rPr lang="he-IL" sz="2000" dirty="0"/>
            </a:br>
            <a:br>
              <a:rPr lang="he-IL" sz="2000" dirty="0"/>
            </a:br>
            <a:r>
              <a:rPr lang="en-US" sz="2000" dirty="0">
                <a:latin typeface="Calibri Light" panose="020F0302020204030204" pitchFamily="34" charset="0"/>
                <a:cs typeface="Calibri Light" panose="020F0302020204030204" pitchFamily="34" charset="0"/>
              </a:rPr>
              <a:t>(</a:t>
            </a:r>
            <a:r>
              <a:rPr lang="en-US" sz="2000" i="1" dirty="0">
                <a:latin typeface="Calibri Light" panose="020F0302020204030204" pitchFamily="34" charset="0"/>
                <a:cs typeface="Calibri Light" panose="020F0302020204030204" pitchFamily="34" charset="0"/>
              </a:rPr>
              <a:t>Our Beautiful Language</a:t>
            </a:r>
            <a:r>
              <a:rPr lang="en-US" sz="2000" dirty="0">
                <a:latin typeface="Calibri Light" panose="020F0302020204030204" pitchFamily="34" charset="0"/>
                <a:cs typeface="Calibri Light" panose="020F0302020204030204" pitchFamily="34" charset="0"/>
              </a:rPr>
              <a:t>, Grade 3, Part 2 (2019) p. 66. </a:t>
            </a:r>
            <a:r>
              <a:rPr lang="en-US" sz="2000" b="1" dirty="0">
                <a:latin typeface="Calibri Light" panose="020F0302020204030204" pitchFamily="34" charset="0"/>
                <a:cs typeface="Calibri Light" panose="020F0302020204030204" pitchFamily="34" charset="0"/>
              </a:rPr>
              <a:t>Emphasis added</a:t>
            </a:r>
            <a:r>
              <a:rPr lang="en-US" sz="2000" dirty="0">
                <a:latin typeface="Calibri Light" panose="020F0302020204030204" pitchFamily="34" charset="0"/>
                <a:cs typeface="Calibri Light" panose="020F0302020204030204" pitchFamily="34" charset="0"/>
              </a:rPr>
              <a:t>)</a:t>
            </a:r>
            <a:br>
              <a:rPr lang="en-US" sz="2000" dirty="0">
                <a:latin typeface="Calibri Light" panose="020F0302020204030204" pitchFamily="34" charset="0"/>
                <a:cs typeface="Calibri Light" panose="020F0302020204030204" pitchFamily="34" charset="0"/>
              </a:rPr>
            </a:br>
            <a:br>
              <a:rPr lang="en-US" sz="2000" dirty="0">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This song is sung in class:</a:t>
            </a:r>
            <a:br>
              <a:rPr lang="en-US" sz="2000" dirty="0">
                <a:latin typeface="Calibri Light" panose="020F0302020204030204" pitchFamily="34" charset="0"/>
                <a:cs typeface="Calibri Light" panose="020F0302020204030204" pitchFamily="34" charset="0"/>
              </a:rPr>
            </a:br>
            <a:r>
              <a:rPr lang="en-US" sz="20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https://www.youtube.com/watch?v=Yan7tf3E6UU</a:t>
            </a:r>
            <a:br>
              <a:rPr lang="he-IL" sz="2000" dirty="0"/>
            </a:br>
            <a:br>
              <a:rPr lang="en-US" sz="2000" dirty="0"/>
            </a:br>
            <a:r>
              <a:rPr lang="en-US" sz="2400" b="1" u="sng" dirty="0"/>
              <a:t>Important Note</a:t>
            </a:r>
            <a:r>
              <a:rPr lang="en-US" sz="2400" b="1" dirty="0"/>
              <a:t>: </a:t>
            </a:r>
            <a:r>
              <a:rPr lang="en-US" sz="2000" b="1" dirty="0"/>
              <a:t>In the 2020 edition of this PA textbook, this poem has been replaced by another one, with no extermination expressions. </a:t>
            </a:r>
            <a:r>
              <a:rPr lang="en-US" sz="2000" b="1" u="sng" dirty="0"/>
              <a:t>Do our efforts begin to bear fruit</a:t>
            </a:r>
            <a:r>
              <a:rPr lang="en-US" sz="2000" b="1" dirty="0"/>
              <a:t>?</a:t>
            </a:r>
            <a:endParaRPr lang="he-IL" sz="2000" dirty="0"/>
          </a:p>
        </p:txBody>
      </p:sp>
      <p:pic>
        <p:nvPicPr>
          <p:cNvPr id="4" name="מציין מיקום תוכן 3" descr="אדמת האצילים מלא">
            <a:extLst>
              <a:ext uri="{FF2B5EF4-FFF2-40B4-BE49-F238E27FC236}">
                <a16:creationId xmlns:a16="http://schemas.microsoft.com/office/drawing/2014/main" id="{F856A9C3-D053-4929-92B0-7E8A96970072}"/>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038407" y="931025"/>
            <a:ext cx="3624348" cy="4921135"/>
          </a:xfrm>
          <a:prstGeom prst="rect">
            <a:avLst/>
          </a:prstGeom>
          <a:noFill/>
          <a:ln>
            <a:noFill/>
          </a:ln>
        </p:spPr>
      </p:pic>
    </p:spTree>
    <p:extLst>
      <p:ext uri="{BB962C8B-B14F-4D97-AF65-F5344CB8AC3E}">
        <p14:creationId xmlns:p14="http://schemas.microsoft.com/office/powerpoint/2010/main" val="361262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FD5486-73B1-413C-8961-27B37C913509}"/>
              </a:ext>
            </a:extLst>
          </p:cNvPr>
          <p:cNvSpPr>
            <a:spLocks noGrp="1"/>
          </p:cNvSpPr>
          <p:nvPr>
            <p:ph type="title"/>
          </p:nvPr>
        </p:nvSpPr>
        <p:spPr/>
        <p:txBody>
          <a:bodyPr>
            <a:normAutofit/>
          </a:bodyPr>
          <a:lstStyle/>
          <a:p>
            <a:pPr algn="ctr" rtl="0"/>
            <a:r>
              <a:rPr lang="en-US" sz="3600" b="1" dirty="0"/>
              <a:t>Conclusion</a:t>
            </a:r>
            <a:endParaRPr lang="he-IL" sz="3600" b="1" dirty="0"/>
          </a:p>
        </p:txBody>
      </p:sp>
      <p:sp>
        <p:nvSpPr>
          <p:cNvPr id="3" name="מציין מיקום תוכן 2">
            <a:extLst>
              <a:ext uri="{FF2B5EF4-FFF2-40B4-BE49-F238E27FC236}">
                <a16:creationId xmlns:a16="http://schemas.microsoft.com/office/drawing/2014/main" id="{E7959DAB-FB3B-4A76-97B6-53ED0AA16D94}"/>
              </a:ext>
            </a:extLst>
          </p:cNvPr>
          <p:cNvSpPr>
            <a:spLocks noGrp="1"/>
          </p:cNvSpPr>
          <p:nvPr>
            <p:ph idx="1"/>
          </p:nvPr>
        </p:nvSpPr>
        <p:spPr>
          <a:xfrm>
            <a:off x="838200" y="1479665"/>
            <a:ext cx="10515600" cy="4697298"/>
          </a:xfrm>
        </p:spPr>
        <p:txBody>
          <a:bodyPr>
            <a:normAutofit fontScale="92500" lnSpcReduction="10000"/>
          </a:bodyPr>
          <a:lstStyle/>
          <a:p>
            <a:pPr marL="0" indent="0" algn="l" rtl="0">
              <a:buNone/>
            </a:pPr>
            <a:endParaRPr lang="en-US" sz="2000"/>
          </a:p>
          <a:p>
            <a:pPr marL="0" indent="0" algn="l" rtl="0">
              <a:buNone/>
            </a:pPr>
            <a:r>
              <a:rPr lang="en-US" sz="2000"/>
              <a:t>The </a:t>
            </a:r>
            <a:r>
              <a:rPr lang="en-US" sz="2000" dirty="0"/>
              <a:t>Palestinian Authority textbooks used by UNRWA in its schools de-legitimize the existence of the State of Israel, a full member-state of the United Nations Organization, and the very presence in the country of its 6 million Jewish citizens, whose history and holy places there are denied.</a:t>
            </a:r>
          </a:p>
          <a:p>
            <a:pPr marL="0" indent="0" algn="l" rtl="0">
              <a:buNone/>
            </a:pPr>
            <a:r>
              <a:rPr lang="en-US" sz="2000" dirty="0"/>
              <a:t>The PA schoolbooks used by UNRWA demonize both Israel and the Jews, to the point of sheer anti-Semitism.</a:t>
            </a:r>
          </a:p>
          <a:p>
            <a:pPr marL="0" indent="0" algn="l" rtl="0">
              <a:buNone/>
            </a:pPr>
            <a:r>
              <a:rPr lang="en-US" sz="2000" dirty="0"/>
              <a:t>These very books never advocate a peaceful solution to the present Israeli-Palestinian conflict. Instead, they call for a violent struggle for liberation which is not limited by the 1967 lines and in which terror plays a central part. </a:t>
            </a:r>
          </a:p>
          <a:p>
            <a:pPr marL="0" indent="0" algn="l" rtl="0">
              <a:buNone/>
            </a:pPr>
            <a:r>
              <a:rPr lang="en-US" sz="2000" dirty="0"/>
              <a:t>Being a UN agency, UNRWA is committed to neutrality and peace, but its use of such schoolbooks sharply contradicts that commitment and makes UNRWA a full accomplice in the PA anti-Semitic indoctrination.</a:t>
            </a:r>
            <a:br>
              <a:rPr lang="en-US" sz="2000" dirty="0"/>
            </a:br>
            <a:br>
              <a:rPr lang="en-US" sz="2000" dirty="0"/>
            </a:br>
            <a:r>
              <a:rPr lang="en-US" sz="2000" dirty="0"/>
              <a:t>Moreover, UNRWA betrays its sacred obligation towards the wellbeing of the Palestinian children and youths under its care, by preparing them for war against their Israeli counterparts.</a:t>
            </a:r>
          </a:p>
          <a:p>
            <a:pPr marL="0" indent="0" algn="l" rtl="0">
              <a:buNone/>
            </a:pPr>
            <a:r>
              <a:rPr lang="en-US" sz="2000" dirty="0"/>
              <a:t>This kind of “education” should stop immediately and the donor states should have a say in this matter, the sooner the better.</a:t>
            </a:r>
            <a:br>
              <a:rPr lang="en-US" sz="2000" dirty="0"/>
            </a:br>
            <a:endParaRPr lang="en-US" sz="2000" dirty="0"/>
          </a:p>
          <a:p>
            <a:pPr marL="0" indent="0" algn="l" rtl="0">
              <a:buNone/>
            </a:pPr>
            <a:endParaRPr lang="he-IL" sz="2000" dirty="0"/>
          </a:p>
        </p:txBody>
      </p:sp>
    </p:spTree>
    <p:extLst>
      <p:ext uri="{BB962C8B-B14F-4D97-AF65-F5344CB8AC3E}">
        <p14:creationId xmlns:p14="http://schemas.microsoft.com/office/powerpoint/2010/main" val="364219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10524A9E-D3FF-455B-930D-C0F2366D82C1}"/>
              </a:ext>
            </a:extLst>
          </p:cNvPr>
          <p:cNvSpPr txBox="1"/>
          <p:nvPr/>
        </p:nvSpPr>
        <p:spPr>
          <a:xfrm>
            <a:off x="3048693" y="3244334"/>
            <a:ext cx="6097384" cy="707886"/>
          </a:xfrm>
          <a:prstGeom prst="rect">
            <a:avLst/>
          </a:prstGeom>
          <a:noFill/>
        </p:spPr>
        <p:txBody>
          <a:bodyPr wrap="square">
            <a:spAutoFit/>
          </a:bodyPr>
          <a:lstStyle/>
          <a:p>
            <a:pPr algn="ctr"/>
            <a:r>
              <a:rPr lang="en-US" sz="4000" b="1" dirty="0"/>
              <a:t>Peace?</a:t>
            </a:r>
            <a:endParaRPr lang="he-IL" sz="4000" dirty="0"/>
          </a:p>
        </p:txBody>
      </p:sp>
    </p:spTree>
    <p:extLst>
      <p:ext uri="{BB962C8B-B14F-4D97-AF65-F5344CB8AC3E}">
        <p14:creationId xmlns:p14="http://schemas.microsoft.com/office/powerpoint/2010/main" val="75667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082F59-1F46-4B42-BEDF-DD22EC308009}"/>
              </a:ext>
            </a:extLst>
          </p:cNvPr>
          <p:cNvSpPr>
            <a:spLocks noGrp="1"/>
          </p:cNvSpPr>
          <p:nvPr>
            <p:ph type="title"/>
          </p:nvPr>
        </p:nvSpPr>
        <p:spPr>
          <a:xfrm>
            <a:off x="838200" y="57150"/>
            <a:ext cx="10515600" cy="3226377"/>
          </a:xfrm>
        </p:spPr>
        <p:txBody>
          <a:bodyPr>
            <a:normAutofit fontScale="90000"/>
          </a:bodyPr>
          <a:lstStyle/>
          <a:p>
            <a:pPr algn="l" rtl="0"/>
            <a:br>
              <a:rPr lang="en-US" sz="2000" dirty="0">
                <a:latin typeface="Calibri Light" panose="020F0302020204030204" pitchFamily="34" charset="0"/>
                <a:cs typeface="Calibri Light" panose="020F0302020204030204" pitchFamily="34" charset="0"/>
              </a:rPr>
            </a:br>
            <a:br>
              <a:rPr lang="en-US" sz="2000" dirty="0">
                <a:latin typeface="Calibri Light" panose="020F0302020204030204" pitchFamily="34" charset="0"/>
                <a:cs typeface="Calibri Light" panose="020F0302020204030204" pitchFamily="34" charset="0"/>
              </a:rPr>
            </a:br>
            <a:br>
              <a:rPr lang="en-US" sz="2000" dirty="0">
                <a:latin typeface="Calibri Light" panose="020F0302020204030204" pitchFamily="34" charset="0"/>
                <a:cs typeface="Calibri Light" panose="020F0302020204030204" pitchFamily="34" charset="0"/>
              </a:rPr>
            </a:br>
            <a:r>
              <a:rPr lang="en-US" sz="2000" b="1" dirty="0">
                <a:cs typeface="Calibri Light" panose="020F0302020204030204" pitchFamily="34" charset="0"/>
              </a:rPr>
              <a:t>The only reference in the schoolbooks to the issue of peace with Israel is found in Arafat’s letter to Rabin prior to the signing of the Oslo Accords in 1993, given in a history textbook. But peace and co-existence with Israel is never advocated in any schoolbook throughout the entire curriculum. Following are the relevant excerpts from Arafat’s letter:</a:t>
            </a:r>
            <a:br>
              <a:rPr lang="en-US" sz="2000" b="1"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“…The Palestine Liberation Organization recognizes the State of Israel’s right to live in peace and security. The Organization accepts the UN Security Council’s resolutions Nos. 242 and 338. The Organization commits itself to the peace process in the Middle East and to the peaceful resolution of the conflict between the two parties and declares that all the political issues related to the permanent situation will be solved through negotiations. Accordingly, the Organization denounces the use of terror and other violent actions…”</a:t>
            </a:r>
            <a:br>
              <a:rPr lang="en-US" sz="2000"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a:t>
            </a:r>
            <a:r>
              <a:rPr lang="en-US" sz="2000" i="1" dirty="0">
                <a:cs typeface="Calibri Light" panose="020F0302020204030204" pitchFamily="34" charset="0"/>
              </a:rPr>
              <a:t>Geography and Modern and Contemporary History of Palestine</a:t>
            </a:r>
            <a:r>
              <a:rPr lang="en-US" sz="2000" dirty="0">
                <a:cs typeface="Calibri Light" panose="020F0302020204030204" pitchFamily="34" charset="0"/>
              </a:rPr>
              <a:t>, Grade 10, Part 2 (2020) p. 77, and see the full letter below:) </a:t>
            </a:r>
            <a:br>
              <a:rPr lang="he-IL" sz="2000" dirty="0"/>
            </a:br>
            <a:br>
              <a:rPr lang="en-US" sz="2000" dirty="0"/>
            </a:br>
            <a:br>
              <a:rPr lang="en-US" sz="2000" dirty="0"/>
            </a:br>
            <a:endParaRPr lang="he-IL" sz="2000" dirty="0"/>
          </a:p>
        </p:txBody>
      </p:sp>
      <p:pic>
        <p:nvPicPr>
          <p:cNvPr id="6" name="מציין מיקום תוכן 6">
            <a:extLst>
              <a:ext uri="{FF2B5EF4-FFF2-40B4-BE49-F238E27FC236}">
                <a16:creationId xmlns:a16="http://schemas.microsoft.com/office/drawing/2014/main" id="{2C932056-296D-4FED-96F6-C1FA891A59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8349" y="3500323"/>
            <a:ext cx="5375302" cy="3025775"/>
          </a:xfrm>
        </p:spPr>
      </p:pic>
    </p:spTree>
    <p:extLst>
      <p:ext uri="{BB962C8B-B14F-4D97-AF65-F5344CB8AC3E}">
        <p14:creationId xmlns:p14="http://schemas.microsoft.com/office/powerpoint/2010/main" val="267855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3602DF1-298C-429E-8459-6032ACE96796}"/>
              </a:ext>
            </a:extLst>
          </p:cNvPr>
          <p:cNvSpPr>
            <a:spLocks noGrp="1"/>
          </p:cNvSpPr>
          <p:nvPr>
            <p:ph type="title"/>
          </p:nvPr>
        </p:nvSpPr>
        <p:spPr>
          <a:xfrm>
            <a:off x="838200" y="365125"/>
            <a:ext cx="10515600" cy="4339879"/>
          </a:xfrm>
        </p:spPr>
        <p:txBody>
          <a:bodyPr>
            <a:normAutofit/>
          </a:bodyPr>
          <a:lstStyle/>
          <a:p>
            <a:pPr algn="l" rtl="0"/>
            <a:r>
              <a:rPr lang="en-US" sz="4000" b="1" dirty="0"/>
              <a:t>Instead of peace and co-existence with Israel, the textbooks used by UNRWA advocate a violent struggle for the liberation of Palestine which is not limited to the 1967 lines. Following are some examples: </a:t>
            </a:r>
            <a:endParaRPr lang="he-IL" sz="4000" b="1" dirty="0"/>
          </a:p>
        </p:txBody>
      </p:sp>
      <p:sp>
        <p:nvSpPr>
          <p:cNvPr id="3" name="מציין מיקום תוכן 2">
            <a:extLst>
              <a:ext uri="{FF2B5EF4-FFF2-40B4-BE49-F238E27FC236}">
                <a16:creationId xmlns:a16="http://schemas.microsoft.com/office/drawing/2014/main" id="{C29023D1-5314-429C-82E2-F1D5426CB6D0}"/>
              </a:ext>
            </a:extLst>
          </p:cNvPr>
          <p:cNvSpPr>
            <a:spLocks noGrp="1"/>
          </p:cNvSpPr>
          <p:nvPr>
            <p:ph idx="1"/>
          </p:nvPr>
        </p:nvSpPr>
        <p:spPr>
          <a:xfrm>
            <a:off x="838200" y="5993475"/>
            <a:ext cx="10515600" cy="183487"/>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47379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מציין מיקום תוכן 5" descr="חל גא 15">
            <a:extLst>
              <a:ext uri="{FF2B5EF4-FFF2-40B4-BE49-F238E27FC236}">
                <a16:creationId xmlns:a16="http://schemas.microsoft.com/office/drawing/2014/main" id="{7AD582F0-9290-4F11-B642-5E311D73D17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70800" y="365125"/>
            <a:ext cx="3784600" cy="2860675"/>
          </a:xfrm>
          <a:prstGeom prst="rect">
            <a:avLst/>
          </a:prstGeom>
          <a:noFill/>
          <a:ln>
            <a:noFill/>
          </a:ln>
        </p:spPr>
      </p:pic>
      <p:pic>
        <p:nvPicPr>
          <p:cNvPr id="7" name="תמונה 6" descr="חל גא 16">
            <a:extLst>
              <a:ext uri="{FF2B5EF4-FFF2-40B4-BE49-F238E27FC236}">
                <a16:creationId xmlns:a16="http://schemas.microsoft.com/office/drawing/2014/main" id="{C8D0786C-7ABB-4F40-9969-5EF51D3EDFB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70800" y="3429000"/>
            <a:ext cx="3784600" cy="3124199"/>
          </a:xfrm>
          <a:prstGeom prst="rect">
            <a:avLst/>
          </a:prstGeom>
          <a:noFill/>
          <a:ln>
            <a:noFill/>
          </a:ln>
        </p:spPr>
      </p:pic>
      <p:sp>
        <p:nvSpPr>
          <p:cNvPr id="4" name="Rectangle 2">
            <a:extLst>
              <a:ext uri="{FF2B5EF4-FFF2-40B4-BE49-F238E27FC236}">
                <a16:creationId xmlns:a16="http://schemas.microsoft.com/office/drawing/2014/main" id="{950DFC99-A3E0-4F35-96B9-A87058CA6B0A}"/>
              </a:ext>
            </a:extLst>
          </p:cNvPr>
          <p:cNvSpPr>
            <a:spLocks noChangeArrowheads="1"/>
          </p:cNvSpPr>
          <p:nvPr/>
        </p:nvSpPr>
        <p:spPr bwMode="auto">
          <a:xfrm>
            <a:off x="839586" y="466347"/>
            <a:ext cx="5256414"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4229100" algn="r"/>
              </a:tabLst>
              <a:defRPr>
                <a:solidFill>
                  <a:schemeClr val="tx1"/>
                </a:solidFill>
                <a:latin typeface="Arial" panose="020B0604020202020204" pitchFamily="34" charset="0"/>
              </a:defRPr>
            </a:lvl1pPr>
            <a:lvl2pPr algn="l" rtl="0" eaLnBrk="0" fontAlgn="base" hangingPunct="0">
              <a:spcBef>
                <a:spcPct val="0"/>
              </a:spcBef>
              <a:spcAft>
                <a:spcPct val="0"/>
              </a:spcAft>
              <a:tabLst>
                <a:tab pos="4229100" algn="r"/>
              </a:tabLst>
              <a:defRPr>
                <a:solidFill>
                  <a:schemeClr val="tx1"/>
                </a:solidFill>
                <a:latin typeface="Arial" panose="020B0604020202020204" pitchFamily="34" charset="0"/>
              </a:defRPr>
            </a:lvl2pPr>
            <a:lvl3pPr algn="l" rtl="0" eaLnBrk="0" fontAlgn="base" hangingPunct="0">
              <a:spcBef>
                <a:spcPct val="0"/>
              </a:spcBef>
              <a:spcAft>
                <a:spcPct val="0"/>
              </a:spcAft>
              <a:tabLst>
                <a:tab pos="4229100" algn="r"/>
              </a:tabLst>
              <a:defRPr>
                <a:solidFill>
                  <a:schemeClr val="tx1"/>
                </a:solidFill>
                <a:latin typeface="Arial" panose="020B0604020202020204" pitchFamily="34" charset="0"/>
              </a:defRPr>
            </a:lvl3pPr>
            <a:lvl4pPr algn="l" rtl="0" eaLnBrk="0" fontAlgn="base" hangingPunct="0">
              <a:spcBef>
                <a:spcPct val="0"/>
              </a:spcBef>
              <a:spcAft>
                <a:spcPct val="0"/>
              </a:spcAft>
              <a:tabLst>
                <a:tab pos="4229100" algn="r"/>
              </a:tabLst>
              <a:defRPr>
                <a:solidFill>
                  <a:schemeClr val="tx1"/>
                </a:solidFill>
                <a:latin typeface="Arial" panose="020B0604020202020204" pitchFamily="34" charset="0"/>
              </a:defRPr>
            </a:lvl4pPr>
            <a:lvl5pPr algn="l" rtl="0" eaLnBrk="0" fontAlgn="base" hangingPunct="0">
              <a:spcBef>
                <a:spcPct val="0"/>
              </a:spcBef>
              <a:spcAft>
                <a:spcPct val="0"/>
              </a:spcAft>
              <a:tabLst>
                <a:tab pos="4229100" algn="r"/>
              </a:tabLst>
              <a:defRPr>
                <a:solidFill>
                  <a:schemeClr val="tx1"/>
                </a:solidFill>
                <a:latin typeface="Arial" panose="020B0604020202020204" pitchFamily="34" charset="0"/>
              </a:defRPr>
            </a:lvl5pPr>
            <a:lvl6pPr algn="l" rtl="0" eaLnBrk="0" fontAlgn="base" hangingPunct="0">
              <a:spcBef>
                <a:spcPct val="0"/>
              </a:spcBef>
              <a:spcAft>
                <a:spcPct val="0"/>
              </a:spcAft>
              <a:tabLst>
                <a:tab pos="4229100" algn="r"/>
              </a:tabLst>
              <a:defRPr>
                <a:solidFill>
                  <a:schemeClr val="tx1"/>
                </a:solidFill>
                <a:latin typeface="Arial" panose="020B0604020202020204" pitchFamily="34" charset="0"/>
              </a:defRPr>
            </a:lvl6pPr>
            <a:lvl7pPr algn="l" rtl="0" eaLnBrk="0" fontAlgn="base" hangingPunct="0">
              <a:spcBef>
                <a:spcPct val="0"/>
              </a:spcBef>
              <a:spcAft>
                <a:spcPct val="0"/>
              </a:spcAft>
              <a:tabLst>
                <a:tab pos="4229100" algn="r"/>
              </a:tabLst>
              <a:defRPr>
                <a:solidFill>
                  <a:schemeClr val="tx1"/>
                </a:solidFill>
                <a:latin typeface="Arial" panose="020B0604020202020204" pitchFamily="34" charset="0"/>
              </a:defRPr>
            </a:lvl7pPr>
            <a:lvl8pPr algn="l" rtl="0" eaLnBrk="0" fontAlgn="base" hangingPunct="0">
              <a:spcBef>
                <a:spcPct val="0"/>
              </a:spcBef>
              <a:spcAft>
                <a:spcPct val="0"/>
              </a:spcAft>
              <a:tabLst>
                <a:tab pos="4229100" algn="r"/>
              </a:tabLst>
              <a:defRPr>
                <a:solidFill>
                  <a:schemeClr val="tx1"/>
                </a:solidFill>
                <a:latin typeface="Arial" panose="020B0604020202020204" pitchFamily="34" charset="0"/>
              </a:defRPr>
            </a:lvl8pPr>
            <a:lvl9pPr algn="l" rtl="0" eaLnBrk="0" fontAlgn="base" hangingPunct="0">
              <a:spcBef>
                <a:spcPct val="0"/>
              </a:spcBef>
              <a:spcAft>
                <a:spcPct val="0"/>
              </a:spcAft>
              <a:tabLst>
                <a:tab pos="42291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Expressions of violence in the Palestinian Authority’s national anthem taught in school:</a:t>
            </a: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endPar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"Let us know our national anthem:</a:t>
            </a: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lang="en-US" altLang="he-IL" sz="1200" dirty="0">
                <a:latin typeface="+mj-lt"/>
                <a:cs typeface="Calibri Light" panose="020F0302020204030204" pitchFamily="34" charset="0"/>
              </a:rPr>
              <a:t>Activity 1: We will listen and repeat:</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land, O land of the forefathers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people, O people of eternity</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With my determination, my fire and the </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volcano of my revenge </a:t>
            </a:r>
            <a:endParaRPr lang="en-US" altLang="he-IL" sz="1200" b="1" dirty="0">
              <a:latin typeface="+mj-lt"/>
              <a:ea typeface="Calibri" panose="020F05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And my blood's yearning to my land and my home</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I have climbed mountains and embarked on a struggle</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I defeated the impossible and shattered the shackles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land, O land of the forefathers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people, O people of eternity</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In the winds' storm and </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the weapon's fire</a:t>
            </a:r>
            <a:endParaRPr kumimoji="0" lang="en-US" altLang="he-IL" sz="1200" b="1"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And my people's determination to carry on the struggle</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Palestine is my home and the road to my victory</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lvl="0"/>
            <a:r>
              <a:rPr lang="en-US" altLang="he-IL" sz="1200" b="1" dirty="0">
                <a:latin typeface="+mj-lt"/>
                <a:ea typeface="Calibri" panose="020F0502020204030204" pitchFamily="34" charset="0"/>
                <a:cs typeface="Calibri Light" panose="020F0302020204030204" pitchFamily="34" charset="0"/>
              </a:rPr>
              <a:t>Palestine is my revenge </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and the land of steadfastness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land, O land of the forefathers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1"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people, O people of eternity</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By the oath under the flag's shadow </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By my people's determination, and by the pain's fire</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I shall live as a </a:t>
            </a:r>
            <a:r>
              <a:rPr lang="en-US" altLang="he-IL" sz="1200" b="1" i="1" dirty="0" err="1">
                <a:latin typeface="+mj-lt"/>
                <a:ea typeface="Calibri" panose="020F0502020204030204" pitchFamily="34" charset="0"/>
                <a:cs typeface="Calibri Light" panose="020F0302020204030204" pitchFamily="34" charset="0"/>
              </a:rPr>
              <a:t>f</a:t>
            </a:r>
            <a:r>
              <a:rPr kumimoji="0" lang="en-US" altLang="he-IL" sz="1200" b="1"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idai</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and I shall continue as a </a:t>
            </a:r>
            <a:r>
              <a:rPr lang="en-US" altLang="he-IL" sz="1200" b="1" i="1" dirty="0" err="1">
                <a:latin typeface="+mj-lt"/>
                <a:ea typeface="Calibri" panose="020F0502020204030204" pitchFamily="34" charset="0"/>
                <a:cs typeface="Calibri Light" panose="020F0302020204030204" pitchFamily="34" charset="0"/>
              </a:rPr>
              <a:t>f</a:t>
            </a:r>
            <a:r>
              <a:rPr kumimoji="0" lang="en-US" altLang="he-IL" sz="1200" b="1"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idai</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endParaRPr kumimoji="0" lang="en-US" altLang="he-IL" sz="1200" b="1"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And</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I shall die as a </a:t>
            </a:r>
            <a:r>
              <a:rPr lang="en-US" altLang="he-IL" sz="1200" b="1" i="1" dirty="0" err="1">
                <a:latin typeface="+mj-lt"/>
                <a:ea typeface="Calibri" panose="020F0502020204030204" pitchFamily="34" charset="0"/>
                <a:cs typeface="Calibri Light" panose="020F0302020204030204" pitchFamily="34" charset="0"/>
              </a:rPr>
              <a:t>f</a:t>
            </a:r>
            <a:r>
              <a:rPr kumimoji="0" lang="en-US" altLang="he-IL" sz="1200" b="1"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idai</a:t>
            </a:r>
            <a:r>
              <a:rPr kumimoji="0" lang="en-US" altLang="he-IL" sz="1200" b="1"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until I return</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land, O land of the forefathers</a:t>
            </a:r>
            <a:endParaRPr kumimoji="0" lang="en-US" altLang="he-IL" sz="1200" b="0" i="0" u="none" strike="noStrike" cap="none" normalizeH="0" baseline="0" dirty="0">
              <a:ln>
                <a:noFill/>
              </a:ln>
              <a:solidFill>
                <a:schemeClr val="tx1"/>
              </a:solidFill>
              <a:effectLst/>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a:t>
            </a:r>
            <a:r>
              <a:rPr kumimoji="0" lang="en-US" altLang="he-IL" sz="1200" b="0" i="1" u="none" strike="noStrike" cap="none" normalizeH="0" baseline="0" dirty="0" err="1">
                <a:ln>
                  <a:noFill/>
                </a:ln>
                <a:solidFill>
                  <a:schemeClr val="tx1"/>
                </a:solidFill>
                <a:effectLst/>
                <a:latin typeface="+mj-lt"/>
                <a:ea typeface="Calibri" panose="020F0502020204030204" pitchFamily="34" charset="0"/>
                <a:cs typeface="Calibri Light" panose="020F0302020204030204" pitchFamily="34" charset="0"/>
              </a:rPr>
              <a:t>fidai</a:t>
            </a:r>
            <a:r>
              <a:rPr kumimoji="0" lang="en-US" altLang="he-IL" sz="1200" b="0" i="0" u="none" strike="noStrike" cap="none" normalizeH="0" baseline="0" dirty="0">
                <a:ln>
                  <a:noFill/>
                </a:ln>
                <a:solidFill>
                  <a:schemeClr val="tx1"/>
                </a:solidFill>
                <a:effectLst/>
                <a:latin typeface="+mj-lt"/>
                <a:ea typeface="Calibri" panose="020F0502020204030204" pitchFamily="34" charset="0"/>
                <a:cs typeface="Calibri Light" panose="020F0302020204030204" pitchFamily="34" charset="0"/>
              </a:rPr>
              <a:t>, O my people, O people of eternity“</a:t>
            </a: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endParaRPr lang="en-US" altLang="he-IL" sz="1200" dirty="0">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kumimoji="0" lang="en-US" altLang="he-IL" sz="1200" b="0" i="0" u="none" strike="noStrike" cap="none" normalizeH="0" baseline="0" dirty="0">
                <a:ln>
                  <a:noFill/>
                </a:ln>
                <a:solidFill>
                  <a:schemeClr val="tx1"/>
                </a:solidFill>
                <a:effectLst/>
                <a:latin typeface="+mj-lt"/>
                <a:cs typeface="Calibri Light" panose="020F0302020204030204" pitchFamily="34" charset="0"/>
              </a:rPr>
              <a:t>(</a:t>
            </a:r>
            <a:r>
              <a:rPr kumimoji="0" lang="en-US" altLang="he-IL" sz="1200" b="0" i="1" u="none" strike="noStrike" cap="none" normalizeH="0" baseline="0" dirty="0">
                <a:ln>
                  <a:noFill/>
                </a:ln>
                <a:solidFill>
                  <a:schemeClr val="tx1"/>
                </a:solidFill>
                <a:effectLst/>
                <a:latin typeface="+mj-lt"/>
                <a:cs typeface="Calibri Light" panose="020F0302020204030204" pitchFamily="34" charset="0"/>
              </a:rPr>
              <a:t>National and Social Upbringing</a:t>
            </a:r>
            <a:r>
              <a:rPr kumimoji="0" lang="en-US" altLang="he-IL" sz="1200" b="0" u="none" strike="noStrike" cap="none" normalizeH="0" baseline="0" dirty="0">
                <a:ln>
                  <a:noFill/>
                </a:ln>
                <a:solidFill>
                  <a:schemeClr val="tx1"/>
                </a:solidFill>
                <a:effectLst/>
                <a:latin typeface="+mj-lt"/>
                <a:cs typeface="Calibri Light" panose="020F0302020204030204" pitchFamily="34" charset="0"/>
              </a:rPr>
              <a:t>, Grade 3, Part 1 (2020) pp. 16-17. </a:t>
            </a:r>
            <a:r>
              <a:rPr lang="en-US" altLang="he-IL" sz="1200" b="1" dirty="0">
                <a:latin typeface="+mj-lt"/>
                <a:cs typeface="Calibri Light" panose="020F0302020204030204" pitchFamily="34" charset="0"/>
              </a:rPr>
              <a:t>Emphasis added)</a:t>
            </a:r>
            <a:endParaRPr lang="en-US" altLang="he-IL" sz="1200" dirty="0">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endParaRPr lang="en-US" altLang="he-IL" sz="1200" b="1" dirty="0">
              <a:latin typeface="+mj-lt"/>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r"/>
              </a:tabLst>
            </a:pPr>
            <a:r>
              <a:rPr lang="en-US" altLang="he-IL" sz="1200" dirty="0">
                <a:latin typeface="+mj-lt"/>
                <a:cs typeface="Calibri Light" panose="020F0302020204030204" pitchFamily="34" charset="0"/>
              </a:rPr>
              <a:t>*</a:t>
            </a:r>
            <a:r>
              <a:rPr lang="en-US" altLang="he-IL" sz="1200" i="1" dirty="0" err="1">
                <a:latin typeface="+mj-lt"/>
                <a:cs typeface="Calibri Light" panose="020F0302020204030204" pitchFamily="34" charset="0"/>
              </a:rPr>
              <a:t>Fidai</a:t>
            </a:r>
            <a:r>
              <a:rPr lang="en-US" altLang="he-IL" sz="1200" dirty="0">
                <a:latin typeface="+mj-lt"/>
                <a:cs typeface="Calibri Light" panose="020F0302020204030204" pitchFamily="34" charset="0"/>
              </a:rPr>
              <a:t> – a self-sacrificing person; this term is used nowadays to denote the members of the Palestinian terrorist organizations.</a:t>
            </a:r>
            <a:endParaRPr kumimoji="0" lang="en-US" altLang="he-IL" sz="1200" i="0" u="none" strike="noStrike" cap="none" normalizeH="0" baseline="0" dirty="0">
              <a:ln>
                <a:noFill/>
              </a:ln>
              <a:solidFill>
                <a:schemeClr val="tx1"/>
              </a:solidFill>
              <a:effectLst/>
              <a:latin typeface="+mj-lt"/>
              <a:cs typeface="Calibri Light" panose="020F0302020204030204" pitchFamily="34" charset="0"/>
            </a:endParaRPr>
          </a:p>
        </p:txBody>
      </p:sp>
    </p:spTree>
    <p:extLst>
      <p:ext uri="{BB962C8B-B14F-4D97-AF65-F5344CB8AC3E}">
        <p14:creationId xmlns:p14="http://schemas.microsoft.com/office/powerpoint/2010/main" val="16919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A48723-3627-4B5A-BCB1-D87CE43246BF}"/>
              </a:ext>
            </a:extLst>
          </p:cNvPr>
          <p:cNvSpPr>
            <a:spLocks noGrp="1"/>
          </p:cNvSpPr>
          <p:nvPr>
            <p:ph type="title"/>
          </p:nvPr>
        </p:nvSpPr>
        <p:spPr/>
        <p:txBody>
          <a:bodyPr>
            <a:normAutofit/>
          </a:bodyPr>
          <a:lstStyle/>
          <a:p>
            <a:pPr algn="l" rtl="0"/>
            <a:r>
              <a:rPr lang="en-US" sz="2000" b="1" dirty="0">
                <a:cs typeface="Calibri Light" panose="020F0302020204030204" pitchFamily="34" charset="0"/>
              </a:rPr>
              <a:t>The liberation struggle as depicted to grade 1 students:</a:t>
            </a:r>
            <a:br>
              <a:rPr lang="en-US" sz="2000" b="1" dirty="0">
                <a:cs typeface="Calibri Light" panose="020F0302020204030204" pitchFamily="34" charset="0"/>
              </a:rPr>
            </a:br>
            <a:br>
              <a:rPr lang="en-US" sz="2000" b="1" dirty="0">
                <a:cs typeface="Calibri Light" panose="020F0302020204030204" pitchFamily="34" charset="0"/>
              </a:rPr>
            </a:br>
            <a:r>
              <a:rPr lang="en-US" sz="2000" dirty="0">
                <a:cs typeface="Calibri Light" panose="020F0302020204030204" pitchFamily="34" charset="0"/>
              </a:rPr>
              <a:t>(</a:t>
            </a:r>
            <a:r>
              <a:rPr lang="en-US" sz="2000" i="1" dirty="0">
                <a:cs typeface="Calibri Light" panose="020F0302020204030204" pitchFamily="34" charset="0"/>
              </a:rPr>
              <a:t>Our Beautiful Language</a:t>
            </a:r>
            <a:r>
              <a:rPr lang="en-US" sz="2000" dirty="0">
                <a:cs typeface="Calibri Light" panose="020F0302020204030204" pitchFamily="34" charset="0"/>
              </a:rPr>
              <a:t>, Grade 1, Part 2 (2020) p. 83)        </a:t>
            </a:r>
            <a:br>
              <a:rPr lang="he-IL" sz="2000" dirty="0"/>
            </a:br>
            <a:endParaRPr lang="he-IL" sz="2000" dirty="0"/>
          </a:p>
        </p:txBody>
      </p:sp>
      <p:pic>
        <p:nvPicPr>
          <p:cNvPr id="6" name="מציין מיקום תוכן 5">
            <a:extLst>
              <a:ext uri="{FF2B5EF4-FFF2-40B4-BE49-F238E27FC236}">
                <a16:creationId xmlns:a16="http://schemas.microsoft.com/office/drawing/2014/main" id="{556CB5DD-F2E6-471C-8ABA-4AE9A6F620B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2576" y="1825625"/>
            <a:ext cx="5346847" cy="4351338"/>
          </a:xfrm>
          <a:prstGeom prst="rect">
            <a:avLst/>
          </a:prstGeom>
          <a:noFill/>
          <a:ln>
            <a:noFill/>
          </a:ln>
        </p:spPr>
      </p:pic>
    </p:spTree>
    <p:extLst>
      <p:ext uri="{BB962C8B-B14F-4D97-AF65-F5344CB8AC3E}">
        <p14:creationId xmlns:p14="http://schemas.microsoft.com/office/powerpoint/2010/main" val="229380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D7F78C-11F3-4E4B-AFE6-AE62E8D460D2}"/>
              </a:ext>
            </a:extLst>
          </p:cNvPr>
          <p:cNvSpPr>
            <a:spLocks noGrp="1"/>
          </p:cNvSpPr>
          <p:nvPr>
            <p:ph type="title"/>
          </p:nvPr>
        </p:nvSpPr>
        <p:spPr>
          <a:xfrm>
            <a:off x="962891" y="133004"/>
            <a:ext cx="6269182" cy="6666807"/>
          </a:xfrm>
        </p:spPr>
        <p:txBody>
          <a:bodyPr>
            <a:normAutofit fontScale="90000"/>
          </a:bodyPr>
          <a:lstStyle/>
          <a:p>
            <a:pPr algn="l" rtl="0"/>
            <a:br>
              <a:rPr lang="en-US" sz="2000" dirty="0">
                <a:latin typeface="Calibri Light" panose="020F0302020204030204" pitchFamily="34" charset="0"/>
                <a:cs typeface="Calibri Light" panose="020F0302020204030204" pitchFamily="34" charset="0"/>
              </a:rPr>
            </a:br>
            <a:br>
              <a:rPr lang="en-US" sz="2000" dirty="0">
                <a:latin typeface="Calibri Light" panose="020F0302020204030204" pitchFamily="34" charset="0"/>
                <a:cs typeface="Calibri Light" panose="020F0302020204030204" pitchFamily="34" charset="0"/>
              </a:rPr>
            </a:br>
            <a:br>
              <a:rPr lang="en-US" sz="2000" dirty="0">
                <a:latin typeface="Calibri Light" panose="020F0302020204030204" pitchFamily="34" charset="0"/>
                <a:cs typeface="Calibri Light" panose="020F0302020204030204" pitchFamily="34" charset="0"/>
              </a:rPr>
            </a:br>
            <a:r>
              <a:rPr lang="en-US" sz="2200" b="1" dirty="0">
                <a:cs typeface="Calibri Light" panose="020F0302020204030204" pitchFamily="34" charset="0"/>
              </a:rPr>
              <a:t>The liberation of Palestine does not end at the 1967 lines. Haifa and Jaffa, within Israel’s pre-1967 borders, are included too:</a:t>
            </a:r>
            <a:br>
              <a:rPr lang="en-US" sz="2200" b="1" dirty="0">
                <a:cs typeface="Calibri Light" panose="020F0302020204030204" pitchFamily="34" charset="0"/>
              </a:rPr>
            </a:br>
            <a:br>
              <a:rPr lang="en-US" sz="2200" dirty="0">
                <a:cs typeface="Calibri Light" panose="020F0302020204030204" pitchFamily="34" charset="0"/>
              </a:rPr>
            </a:br>
            <a:r>
              <a:rPr lang="en-US" sz="2200" dirty="0">
                <a:cs typeface="Calibri Light" panose="020F0302020204030204" pitchFamily="34" charset="0"/>
              </a:rPr>
              <a:t>“Let us sing: </a:t>
            </a:r>
            <a:br>
              <a:rPr lang="en-US" sz="2200" dirty="0">
                <a:cs typeface="Calibri Light" panose="020F0302020204030204" pitchFamily="34" charset="0"/>
              </a:rPr>
            </a:br>
            <a:r>
              <a:rPr lang="en-US" sz="2200" dirty="0">
                <a:cs typeface="Calibri Light" panose="020F0302020204030204" pitchFamily="34" charset="0"/>
              </a:rPr>
              <a:t>Children of Palestine</a:t>
            </a:r>
            <a:br>
              <a:rPr lang="en-US" sz="2200" dirty="0">
                <a:cs typeface="Calibri Light" panose="020F0302020204030204" pitchFamily="34" charset="0"/>
              </a:rPr>
            </a:br>
            <a:r>
              <a:rPr lang="en-US" sz="2200" dirty="0">
                <a:cs typeface="Calibri Light" panose="020F0302020204030204" pitchFamily="34" charset="0"/>
              </a:rPr>
              <a:t>I am a lion cub*; I am a flower**</a:t>
            </a:r>
            <a:br>
              <a:rPr lang="he-IL" sz="2200" dirty="0">
                <a:cs typeface="Calibri Light" panose="020F0302020204030204" pitchFamily="34" charset="0"/>
              </a:rPr>
            </a:br>
            <a:r>
              <a:rPr lang="en-US" sz="2200" dirty="0">
                <a:cs typeface="Calibri Light" panose="020F0302020204030204" pitchFamily="34" charset="0"/>
              </a:rPr>
              <a:t>We have given the soul to the Revolution***</a:t>
            </a:r>
            <a:br>
              <a:rPr lang="en-US" sz="2200" dirty="0">
                <a:cs typeface="Calibri Light" panose="020F0302020204030204" pitchFamily="34" charset="0"/>
              </a:rPr>
            </a:br>
            <a:r>
              <a:rPr lang="en-US" sz="2200" dirty="0">
                <a:cs typeface="Calibri Light" panose="020F0302020204030204" pitchFamily="34" charset="0"/>
              </a:rPr>
              <a:t>Our forefathers built houses </a:t>
            </a:r>
            <a:br>
              <a:rPr lang="en-US" sz="2200" dirty="0">
                <a:cs typeface="Calibri Light" panose="020F0302020204030204" pitchFamily="34" charset="0"/>
              </a:rPr>
            </a:br>
            <a:r>
              <a:rPr lang="en-US" sz="2200" dirty="0">
                <a:cs typeface="Calibri Light" panose="020F0302020204030204" pitchFamily="34" charset="0"/>
              </a:rPr>
              <a:t>For us in our free country [in the past]</a:t>
            </a:r>
            <a:br>
              <a:rPr lang="en-US" sz="2200" dirty="0">
                <a:cs typeface="Calibri Light" panose="020F0302020204030204" pitchFamily="34" charset="0"/>
              </a:rPr>
            </a:br>
            <a:r>
              <a:rPr lang="en-US" sz="2200" dirty="0">
                <a:cs typeface="Calibri Light" panose="020F0302020204030204" pitchFamily="34" charset="0"/>
              </a:rPr>
              <a:t>I am a lion cub; I am a flower</a:t>
            </a:r>
            <a:br>
              <a:rPr lang="en-US" sz="2200" dirty="0">
                <a:cs typeface="Calibri Light" panose="020F0302020204030204" pitchFamily="34" charset="0"/>
              </a:rPr>
            </a:br>
            <a:r>
              <a:rPr lang="en-US" sz="2200" dirty="0">
                <a:cs typeface="Calibri Light" panose="020F0302020204030204" pitchFamily="34" charset="0"/>
              </a:rPr>
              <a:t>We have carried the ember of the Revolution</a:t>
            </a:r>
            <a:br>
              <a:rPr lang="en-US" sz="2200" dirty="0">
                <a:cs typeface="Calibri Light" panose="020F0302020204030204" pitchFamily="34" charset="0"/>
              </a:rPr>
            </a:br>
            <a:r>
              <a:rPr lang="en-US" sz="2200" b="1" dirty="0">
                <a:cs typeface="Calibri Light" panose="020F0302020204030204" pitchFamily="34" charset="0"/>
              </a:rPr>
              <a:t>To Haifa, to Jaffa</a:t>
            </a:r>
            <a:br>
              <a:rPr lang="en-US" sz="2200" dirty="0">
                <a:cs typeface="Calibri Light" panose="020F0302020204030204" pitchFamily="34" charset="0"/>
              </a:rPr>
            </a:br>
            <a:r>
              <a:rPr lang="en-US" sz="2200" dirty="0">
                <a:cs typeface="Calibri Light" panose="020F0302020204030204" pitchFamily="34" charset="0"/>
              </a:rPr>
              <a:t>to Al-Aqsa [Mosque], to the [Dome of the] Rock”</a:t>
            </a:r>
            <a:br>
              <a:rPr lang="he-IL" sz="2200" dirty="0">
                <a:cs typeface="Calibri Light" panose="020F0302020204030204" pitchFamily="34" charset="0"/>
              </a:rPr>
            </a:br>
            <a:br>
              <a:rPr lang="he-IL" sz="2200" dirty="0">
                <a:cs typeface="Calibri Light" panose="020F0302020204030204" pitchFamily="34" charset="0"/>
              </a:rPr>
            </a:br>
            <a:r>
              <a:rPr lang="en-US" sz="2200" dirty="0">
                <a:cs typeface="Calibri Light" panose="020F0302020204030204" pitchFamily="34" charset="0"/>
              </a:rPr>
              <a:t>*Lion cub – Male member of the Fatah youth movement</a:t>
            </a:r>
            <a:br>
              <a:rPr lang="en-US" sz="2200" dirty="0">
                <a:cs typeface="Calibri Light" panose="020F0302020204030204" pitchFamily="34" charset="0"/>
              </a:rPr>
            </a:br>
            <a:r>
              <a:rPr lang="en-US" sz="2200" dirty="0">
                <a:cs typeface="Calibri Light" panose="020F0302020204030204" pitchFamily="34" charset="0"/>
              </a:rPr>
              <a:t>**Flower – Female member of that movement</a:t>
            </a:r>
            <a:br>
              <a:rPr lang="en-US" sz="2200" dirty="0">
                <a:cs typeface="Calibri Light" panose="020F0302020204030204" pitchFamily="34" charset="0"/>
              </a:rPr>
            </a:br>
            <a:r>
              <a:rPr lang="en-US" sz="2200" dirty="0">
                <a:cs typeface="Calibri Light" panose="020F0302020204030204" pitchFamily="34" charset="0"/>
              </a:rPr>
              <a:t>***Revolution – Fatah terrorist activity that began on 1.1.1965</a:t>
            </a:r>
            <a:br>
              <a:rPr lang="he-IL" sz="2200" dirty="0">
                <a:cs typeface="Calibri Light" panose="020F0302020204030204" pitchFamily="34" charset="0"/>
              </a:rPr>
            </a:br>
            <a:br>
              <a:rPr lang="en-US" sz="2200" dirty="0"/>
            </a:br>
            <a:r>
              <a:rPr lang="en-US" sz="2200" dirty="0">
                <a:cs typeface="Calibri Light" panose="020F0302020204030204" pitchFamily="34" charset="0"/>
              </a:rPr>
              <a:t>(</a:t>
            </a:r>
            <a:r>
              <a:rPr lang="en-US" sz="2200" i="1" dirty="0">
                <a:cs typeface="Calibri Light" panose="020F0302020204030204" pitchFamily="34" charset="0"/>
              </a:rPr>
              <a:t>Our Beautiful Language</a:t>
            </a:r>
            <a:r>
              <a:rPr lang="en-US" sz="2200" dirty="0">
                <a:cs typeface="Calibri Light" panose="020F0302020204030204" pitchFamily="34" charset="0"/>
              </a:rPr>
              <a:t>, Grade 2, Part 1 (2020) p. 44. </a:t>
            </a:r>
            <a:r>
              <a:rPr lang="en-US" sz="2200" b="1" dirty="0">
                <a:cs typeface="Calibri Light" panose="020F0302020204030204" pitchFamily="34" charset="0"/>
              </a:rPr>
              <a:t>Emphasis added</a:t>
            </a:r>
            <a:r>
              <a:rPr lang="en-US" sz="2200" dirty="0">
                <a:cs typeface="Calibri Light" panose="020F0302020204030204" pitchFamily="34" charset="0"/>
              </a:rPr>
              <a:t>)</a:t>
            </a:r>
            <a:br>
              <a:rPr lang="he-IL" sz="2200" dirty="0"/>
            </a:br>
            <a:br>
              <a:rPr lang="en-US" sz="2200" dirty="0"/>
            </a:br>
            <a:endParaRPr lang="he-IL" sz="2200" dirty="0"/>
          </a:p>
        </p:txBody>
      </p:sp>
      <p:pic>
        <p:nvPicPr>
          <p:cNvPr id="4" name="מציין מיקום תוכן 3" descr="שפה בא 42">
            <a:extLst>
              <a:ext uri="{FF2B5EF4-FFF2-40B4-BE49-F238E27FC236}">
                <a16:creationId xmlns:a16="http://schemas.microsoft.com/office/drawing/2014/main" id="{4C35F5C9-418E-47C9-B801-30B93E58594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09626" y="1117138"/>
            <a:ext cx="4044092" cy="5235575"/>
          </a:xfrm>
          <a:prstGeom prst="rect">
            <a:avLst/>
          </a:prstGeom>
          <a:noFill/>
          <a:ln>
            <a:noFill/>
          </a:ln>
        </p:spPr>
      </p:pic>
    </p:spTree>
    <p:extLst>
      <p:ext uri="{BB962C8B-B14F-4D97-AF65-F5344CB8AC3E}">
        <p14:creationId xmlns:p14="http://schemas.microsoft.com/office/powerpoint/2010/main" val="244280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4A3ED8F-340F-4AA3-A5E4-3C37542AB9A7}"/>
              </a:ext>
            </a:extLst>
          </p:cNvPr>
          <p:cNvSpPr>
            <a:spLocks noGrp="1"/>
          </p:cNvSpPr>
          <p:nvPr>
            <p:ph type="title"/>
          </p:nvPr>
        </p:nvSpPr>
        <p:spPr>
          <a:xfrm>
            <a:off x="532015" y="365125"/>
            <a:ext cx="10821785" cy="1882775"/>
          </a:xfrm>
        </p:spPr>
        <p:txBody>
          <a:bodyPr>
            <a:normAutofit fontScale="90000"/>
          </a:bodyPr>
          <a:lstStyle/>
          <a:p>
            <a:pPr algn="l" rtl="0"/>
            <a:br>
              <a:rPr lang="he-IL" sz="2000" dirty="0"/>
            </a:br>
            <a:br>
              <a:rPr lang="he-IL" sz="2000" dirty="0"/>
            </a:br>
            <a:r>
              <a:rPr lang="en-US" sz="2000" b="1" dirty="0">
                <a:cs typeface="Calibri Light" panose="020F0302020204030204" pitchFamily="34" charset="0"/>
              </a:rPr>
              <a:t>Jaffa is considered a Palestinian occupied city that should be liberated, as said in a language exercise:</a:t>
            </a:r>
            <a:br>
              <a:rPr lang="en-US" sz="2000" b="1" dirty="0">
                <a:cs typeface="Calibri Light" panose="020F0302020204030204" pitchFamily="34" charset="0"/>
              </a:rPr>
            </a:br>
            <a:br>
              <a:rPr lang="en-US" sz="2000" b="1" dirty="0">
                <a:cs typeface="Calibri Light" panose="020F0302020204030204" pitchFamily="34" charset="0"/>
              </a:rPr>
            </a:br>
            <a:r>
              <a:rPr lang="en-US" sz="2000" dirty="0">
                <a:cs typeface="Calibri Light" panose="020F0302020204030204" pitchFamily="34" charset="0"/>
              </a:rPr>
              <a:t>“2. It would be appropriate for Jaffa to return to our bosom.”</a:t>
            </a:r>
            <a:br>
              <a:rPr lang="en-US" sz="2000" dirty="0">
                <a:cs typeface="Calibri Light" panose="020F0302020204030204" pitchFamily="34" charset="0"/>
              </a:rPr>
            </a:br>
            <a:br>
              <a:rPr lang="en-US" sz="2000" dirty="0">
                <a:cs typeface="Calibri Light" panose="020F0302020204030204" pitchFamily="34" charset="0"/>
              </a:rPr>
            </a:br>
            <a:r>
              <a:rPr lang="en-US" sz="2000" dirty="0">
                <a:cs typeface="Calibri Light" panose="020F0302020204030204" pitchFamily="34" charset="0"/>
              </a:rPr>
              <a:t>(</a:t>
            </a:r>
            <a:r>
              <a:rPr lang="en-US" sz="2000" i="1" dirty="0">
                <a:cs typeface="Calibri Light" panose="020F0302020204030204" pitchFamily="34" charset="0"/>
              </a:rPr>
              <a:t>Arabic Language</a:t>
            </a:r>
            <a:r>
              <a:rPr lang="en-US" sz="2000" dirty="0">
                <a:cs typeface="Calibri Light" panose="020F0302020204030204" pitchFamily="34" charset="0"/>
              </a:rPr>
              <a:t>, Grade 8, Part 2 (2019) p. 102)</a:t>
            </a:r>
            <a:br>
              <a:rPr lang="he-IL" sz="2000" dirty="0"/>
            </a:br>
            <a:endParaRPr lang="he-IL" sz="2200" dirty="0"/>
          </a:p>
        </p:txBody>
      </p:sp>
      <p:pic>
        <p:nvPicPr>
          <p:cNvPr id="4" name="מציין מיקום תוכן 3" descr="שפה ח2 101 יפו">
            <a:extLst>
              <a:ext uri="{FF2B5EF4-FFF2-40B4-BE49-F238E27FC236}">
                <a16:creationId xmlns:a16="http://schemas.microsoft.com/office/drawing/2014/main" id="{367B0CCE-9898-4908-8827-11EB7AF5365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8200" y="4127500"/>
            <a:ext cx="3429000" cy="663575"/>
          </a:xfrm>
          <a:prstGeom prst="rect">
            <a:avLst/>
          </a:prstGeom>
          <a:noFill/>
          <a:ln>
            <a:noFill/>
          </a:ln>
        </p:spPr>
      </p:pic>
    </p:spTree>
    <p:extLst>
      <p:ext uri="{BB962C8B-B14F-4D97-AF65-F5344CB8AC3E}">
        <p14:creationId xmlns:p14="http://schemas.microsoft.com/office/powerpoint/2010/main" val="23617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224C35-E483-40FD-A312-502593BE1441}"/>
              </a:ext>
            </a:extLst>
          </p:cNvPr>
          <p:cNvSpPr>
            <a:spLocks noGrp="1"/>
          </p:cNvSpPr>
          <p:nvPr>
            <p:ph type="title"/>
          </p:nvPr>
        </p:nvSpPr>
        <p:spPr>
          <a:xfrm>
            <a:off x="838200" y="249382"/>
            <a:ext cx="10515600" cy="1978429"/>
          </a:xfrm>
        </p:spPr>
        <p:txBody>
          <a:bodyPr>
            <a:normAutofit/>
          </a:bodyPr>
          <a:lstStyle/>
          <a:p>
            <a:pPr algn="ctr" rtl="0"/>
            <a:r>
              <a:rPr lang="en-US" sz="2000" b="1" dirty="0">
                <a:cs typeface="Calibri Light" panose="020F0302020204030204" pitchFamily="34" charset="0"/>
              </a:rPr>
              <a:t>There is no room for Israel in free Palestine:</a:t>
            </a:r>
            <a:br>
              <a:rPr lang="he-IL" sz="2000" b="1" dirty="0">
                <a:cs typeface="Calibri Light" panose="020F0302020204030204" pitchFamily="34" charset="0"/>
              </a:rPr>
            </a:br>
            <a:br>
              <a:rPr lang="en-US" sz="2000" dirty="0">
                <a:cs typeface="Calibri Light" panose="020F0302020204030204" pitchFamily="34" charset="0"/>
              </a:rPr>
            </a:br>
            <a:r>
              <a:rPr lang="he-IL" sz="2000" dirty="0">
                <a:cs typeface="Calibri Light" panose="020F0302020204030204" pitchFamily="34" charset="0"/>
              </a:rPr>
              <a:t>"</a:t>
            </a:r>
            <a:r>
              <a:rPr lang="en-US" sz="2000" dirty="0">
                <a:cs typeface="Calibri Light" panose="020F0302020204030204" pitchFamily="34" charset="0"/>
              </a:rPr>
              <a:t>FREE PALESTINE</a:t>
            </a:r>
            <a:r>
              <a:rPr lang="he-IL" sz="2000" dirty="0">
                <a:cs typeface="Calibri Light" panose="020F0302020204030204" pitchFamily="34" charset="0"/>
              </a:rPr>
              <a:t>"</a:t>
            </a:r>
            <a:br>
              <a:rPr lang="he-IL" sz="2000" dirty="0">
                <a:cs typeface="Calibri Light" panose="020F0302020204030204" pitchFamily="34" charset="0"/>
              </a:rPr>
            </a:br>
            <a:br>
              <a:rPr lang="he-IL" sz="2000" dirty="0">
                <a:cs typeface="Calibri Light" panose="020F0302020204030204" pitchFamily="34" charset="0"/>
              </a:rPr>
            </a:br>
            <a:r>
              <a:rPr lang="en-US" sz="2000" dirty="0">
                <a:cs typeface="Calibri Light" panose="020F0302020204030204" pitchFamily="34" charset="0"/>
              </a:rPr>
              <a:t>(</a:t>
            </a:r>
            <a:r>
              <a:rPr lang="en-US" sz="2000" i="1" dirty="0">
                <a:cs typeface="Calibri Light" panose="020F0302020204030204" pitchFamily="34" charset="0"/>
              </a:rPr>
              <a:t>Sciences and Life</a:t>
            </a:r>
            <a:r>
              <a:rPr lang="en-US" sz="2000" dirty="0">
                <a:cs typeface="Calibri Light" panose="020F0302020204030204" pitchFamily="34" charset="0"/>
              </a:rPr>
              <a:t>, Grade 3, Part 1 (2020) p. 65)</a:t>
            </a:r>
            <a:br>
              <a:rPr lang="he-IL" sz="2000" dirty="0">
                <a:cs typeface="Calibri Light" panose="020F0302020204030204" pitchFamily="34" charset="0"/>
              </a:rPr>
            </a:br>
            <a:endParaRPr lang="en-US" sz="2000" dirty="0"/>
          </a:p>
        </p:txBody>
      </p:sp>
      <p:pic>
        <p:nvPicPr>
          <p:cNvPr id="4" name="מציין מיקום תוכן 3" descr="מדע גא 65">
            <a:extLst>
              <a:ext uri="{FF2B5EF4-FFF2-40B4-BE49-F238E27FC236}">
                <a16:creationId xmlns:a16="http://schemas.microsoft.com/office/drawing/2014/main" id="{67C408E2-E081-45F6-99A8-E604F3B1FA8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40480" y="2335877"/>
            <a:ext cx="4380807" cy="3707476"/>
          </a:xfrm>
          <a:prstGeom prst="rect">
            <a:avLst/>
          </a:prstGeom>
          <a:noFill/>
          <a:ln>
            <a:noFill/>
          </a:ln>
        </p:spPr>
      </p:pic>
    </p:spTree>
    <p:extLst>
      <p:ext uri="{BB962C8B-B14F-4D97-AF65-F5344CB8AC3E}">
        <p14:creationId xmlns:p14="http://schemas.microsoft.com/office/powerpoint/2010/main" val="368800361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1684</Words>
  <Application>Microsoft Office PowerPoint</Application>
  <PresentationFormat>מסך רחב</PresentationFormat>
  <Paragraphs>50</Paragraphs>
  <Slides>14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Arial</vt:lpstr>
      <vt:lpstr>Calibri</vt:lpstr>
      <vt:lpstr>Calibri Light</vt:lpstr>
      <vt:lpstr>ערכת נושא Office</vt:lpstr>
      <vt:lpstr>War Indoctrination in Palestinian Authority Schoolbooks Used by UNRWA</vt:lpstr>
      <vt:lpstr>מצגת של PowerPoint‏</vt:lpstr>
      <vt:lpstr>   The only reference in the schoolbooks to the issue of peace with Israel is found in Arafat’s letter to Rabin prior to the signing of the Oslo Accords in 1993, given in a history textbook. But peace and co-existence with Israel is never advocated in any schoolbook throughout the entire curriculum. Following are the relevant excerpts from Arafat’s letter:  “…The Palestine Liberation Organization recognizes the State of Israel’s right to live in peace and security. The Organization accepts the UN Security Council’s resolutions Nos. 242 and 338. The Organization commits itself to the peace process in the Middle East and to the peaceful resolution of the conflict between the two parties and declares that all the political issues related to the permanent situation will be solved through negotiations. Accordingly, the Organization denounces the use of terror and other violent actions…”  (Geography and Modern and Contemporary History of Palestine, Grade 10, Part 2 (2020) p. 77, and see the full letter below:)    </vt:lpstr>
      <vt:lpstr>Instead of peace and co-existence with Israel, the textbooks used by UNRWA advocate a violent struggle for the liberation of Palestine which is not limited to the 1967 lines. Following are some examples: </vt:lpstr>
      <vt:lpstr>מצגת של PowerPoint‏</vt:lpstr>
      <vt:lpstr>The liberation struggle as depicted to grade 1 students:  (Our Beautiful Language, Grade 1, Part 2 (2020) p. 83)         </vt:lpstr>
      <vt:lpstr>   The liberation of Palestine does not end at the 1967 lines. Haifa and Jaffa, within Israel’s pre-1967 borders, are included too:  “Let us sing:  Children of Palestine I am a lion cub*; I am a flower** We have given the soul to the Revolution*** Our forefathers built houses  For us in our free country [in the past] I am a lion cub; I am a flower We have carried the ember of the Revolution To Haifa, to Jaffa to Al-Aqsa [Mosque], to the [Dome of the] Rock”  *Lion cub – Male member of the Fatah youth movement **Flower – Female member of that movement ***Revolution – Fatah terrorist activity that began on 1.1.1965  (Our Beautiful Language, Grade 2, Part 1 (2020) p. 44. Emphasis added)  </vt:lpstr>
      <vt:lpstr>  Jaffa is considered a Palestinian occupied city that should be liberated, as said in a language exercise:  “2. It would be appropriate for Jaffa to return to our bosom.”  (Arabic Language, Grade 8, Part 2 (2019) p. 102) </vt:lpstr>
      <vt:lpstr>There is no room for Israel in free Palestine:  "FREE PALESTINE"  (Sciences and Life, Grade 3, Part 1 (2020) p. 65) </vt:lpstr>
      <vt:lpstr>The ending of a story about a refugee’s reminiscences emphasizes that the perceived return of the 1948 refugees will be an integral part of the full liberation of Palestine. They will not return to live in peace with their Israeli neighbors, as decreed by the UN 194 resolution of 1948:  “We shall return; we shall return with the soaring eagles; we shall return with the fiercely blowing wind; we shall return to the vineyard and the olive trees; we shall return in order to hoist the flag of Palestine next to the anemone flower on our green hills.”  (Arabic Language, Grade 5, Part 1 (2020) p. 84)  </vt:lpstr>
      <vt:lpstr>   Part of a poem titled “A Refugee’s Cry” stresses the same point:  “I am the owner of the great right and the one who makes the morrow out of it I shall retrieve it; I shall retrieve it as a precious and sovereign homeland I shall shake the world tomorrow and shall march as one army I have an appointment in my homeland and it is impossible that I forget the appointment”  (Arabic Language, Grade 5, Part 1 (2020) p. 86, and see among the accompanying questions: “The poet has determined the form of the return. Let us clarify it, as it appears in the poem.”)    </vt:lpstr>
      <vt:lpstr>Terror is part and parcel of the liberation struggle. Following is the first page of a 4-page lesson that exalts the female commander of the terrorist attack on a civilian bus on Israel’s Coastal Highway in 1978 in which more than thirty Israelis – men, women and children were murdered:  “Dalal al-Mughrabi ([by] the writing team)  In front of the text: Our Palestinian history is replete with many names of martyrs who have given their soul in sacrifice for the homeland. Among them [is] the martyr Dalal al-Mughrabi who has illustrated with her struggle a picture of challenging and bravery that have made her memory eternal in our hearts and minds. The text in front of us speaks of one aspect of her struggle path.”  (Arabic Language, Grade 5, Part 2 (2020) p. 51)  </vt:lpstr>
      <vt:lpstr>A rare explicit reference to the question: what should be done with the surviving Jews after the liberation of Palestine:  “We will sing and learn by heart: The Land of the Noble Ones  I swear, I shall sacrifice my blood  in order to water the land of the noble ones And to remove the usurper [Israel] from my country  and to exterminate the foreigners’ defeated remnants O  land of Al-Aqsa and the sanctuary  O cradle of dignity and nobleness Patience, patience, for victory is ours  and dawn is peeping from the darkness  (Our Beautiful Language, Grade 3, Part 2 (2019) p. 66. Emphasis added)  This song is sung in class: https://www.youtube.com/watch?v=Yan7tf3E6UU  Important Note: In the 2020 edition of this PA textbook, this poem has been replaced by another one, with no extermination expressions. Do our efforts begin to bear fruit?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הקטע המסומן בעיגול אדום ע"ג עטיפת ספר לימוד ערבית לכתה ח', סמסטר א', משנת 2020 מציג את סמל הרש"פ. הכיתוב מתחתיו אומר: "מדינת פלסטין משרד החינוך והחינוך הגבוה"</dc:title>
  <dc:creator>USER</dc:creator>
  <cp:lastModifiedBy>USER</cp:lastModifiedBy>
  <cp:revision>128</cp:revision>
  <dcterms:created xsi:type="dcterms:W3CDTF">2020-11-03T13:46:21Z</dcterms:created>
  <dcterms:modified xsi:type="dcterms:W3CDTF">2021-08-24T08:49:30Z</dcterms:modified>
</cp:coreProperties>
</file>