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36" r:id="rId2"/>
    <p:sldId id="364" r:id="rId3"/>
    <p:sldId id="345" r:id="rId4"/>
    <p:sldId id="256" r:id="rId5"/>
    <p:sldId id="261" r:id="rId6"/>
    <p:sldId id="268" r:id="rId7"/>
    <p:sldId id="259" r:id="rId8"/>
    <p:sldId id="262" r:id="rId9"/>
    <p:sldId id="266" r:id="rId10"/>
    <p:sldId id="271" r:id="rId11"/>
    <p:sldId id="264" r:id="rId12"/>
    <p:sldId id="265" r:id="rId13"/>
    <p:sldId id="270" r:id="rId14"/>
    <p:sldId id="272" r:id="rId15"/>
    <p:sldId id="269" r:id="rId16"/>
    <p:sldId id="344" r:id="rId17"/>
    <p:sldId id="334" r:id="rId18"/>
    <p:sldId id="284" r:id="rId19"/>
    <p:sldId id="287" r:id="rId20"/>
    <p:sldId id="340" r:id="rId21"/>
    <p:sldId id="343" r:id="rId22"/>
    <p:sldId id="357" r:id="rId23"/>
    <p:sldId id="359" r:id="rId24"/>
    <p:sldId id="346" r:id="rId25"/>
    <p:sldId id="335" r:id="rId26"/>
    <p:sldId id="353" r:id="rId27"/>
    <p:sldId id="289" r:id="rId28"/>
    <p:sldId id="292" r:id="rId29"/>
    <p:sldId id="354" r:id="rId30"/>
    <p:sldId id="356" r:id="rId31"/>
    <p:sldId id="290" r:id="rId32"/>
    <p:sldId id="291" r:id="rId33"/>
    <p:sldId id="293" r:id="rId34"/>
    <p:sldId id="263" r:id="rId35"/>
    <p:sldId id="298" r:id="rId36"/>
    <p:sldId id="295" r:id="rId37"/>
    <p:sldId id="361" r:id="rId38"/>
    <p:sldId id="363" r:id="rId39"/>
    <p:sldId id="347" r:id="rId4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115" d="100"/>
          <a:sy n="115"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225BC9-277E-4B15-B56F-961F01442FF6}"/>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1EE636E-6DF9-4BF8-8B4B-D946C1EE1E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47E65C51-35B2-4B7D-BAD7-F3AA6F2BA9C8}"/>
              </a:ext>
            </a:extLst>
          </p:cNvPr>
          <p:cNvSpPr>
            <a:spLocks noGrp="1"/>
          </p:cNvSpPr>
          <p:nvPr>
            <p:ph type="dt" sz="half" idx="10"/>
          </p:nvPr>
        </p:nvSpPr>
        <p:spPr/>
        <p:txBody>
          <a:bodyPr/>
          <a:lstStyle/>
          <a:p>
            <a:fld id="{1BC2F216-385E-4C92-8041-E91030DA367D}" type="datetimeFigureOut">
              <a:rPr lang="he-IL" smtClean="0"/>
              <a:t>ה'/תמוז/תשפ"ב</a:t>
            </a:fld>
            <a:endParaRPr lang="he-IL"/>
          </a:p>
        </p:txBody>
      </p:sp>
      <p:sp>
        <p:nvSpPr>
          <p:cNvPr id="5" name="מציין מיקום של כותרת תחתונה 4">
            <a:extLst>
              <a:ext uri="{FF2B5EF4-FFF2-40B4-BE49-F238E27FC236}">
                <a16:creationId xmlns:a16="http://schemas.microsoft.com/office/drawing/2014/main" id="{D1945E86-DEC5-4325-84FB-0D2AF1CF641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0787DE7-0038-4FD4-B76C-702167905DD6}"/>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192374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D40558-F500-4979-8CCE-26CBE6E886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C9E623A-7FA7-44C8-8E14-B275378F8CF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116D9FC-70A7-4378-9FA7-BDFB7E041FC9}"/>
              </a:ext>
            </a:extLst>
          </p:cNvPr>
          <p:cNvSpPr>
            <a:spLocks noGrp="1"/>
          </p:cNvSpPr>
          <p:nvPr>
            <p:ph type="dt" sz="half" idx="10"/>
          </p:nvPr>
        </p:nvSpPr>
        <p:spPr/>
        <p:txBody>
          <a:bodyPr/>
          <a:lstStyle/>
          <a:p>
            <a:fld id="{1BC2F216-385E-4C92-8041-E91030DA367D}" type="datetimeFigureOut">
              <a:rPr lang="he-IL" smtClean="0"/>
              <a:t>ה'/תמוז/תשפ"ב</a:t>
            </a:fld>
            <a:endParaRPr lang="he-IL"/>
          </a:p>
        </p:txBody>
      </p:sp>
      <p:sp>
        <p:nvSpPr>
          <p:cNvPr id="5" name="מציין מיקום של כותרת תחתונה 4">
            <a:extLst>
              <a:ext uri="{FF2B5EF4-FFF2-40B4-BE49-F238E27FC236}">
                <a16:creationId xmlns:a16="http://schemas.microsoft.com/office/drawing/2014/main" id="{057B0C1E-4B6A-4696-8B5B-F7A71903428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D4F039-2B4B-4611-BCBD-3BB97BE178A6}"/>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93599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6EBF41F9-CF64-460E-B2AB-A32B3D59FD27}"/>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1B3B3BE-16AB-4855-A1B4-8201961157C0}"/>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A98AEFC-DB62-4B22-8146-35159E22F782}"/>
              </a:ext>
            </a:extLst>
          </p:cNvPr>
          <p:cNvSpPr>
            <a:spLocks noGrp="1"/>
          </p:cNvSpPr>
          <p:nvPr>
            <p:ph type="dt" sz="half" idx="10"/>
          </p:nvPr>
        </p:nvSpPr>
        <p:spPr/>
        <p:txBody>
          <a:bodyPr/>
          <a:lstStyle/>
          <a:p>
            <a:fld id="{1BC2F216-385E-4C92-8041-E91030DA367D}" type="datetimeFigureOut">
              <a:rPr lang="he-IL" smtClean="0"/>
              <a:t>ה'/תמוז/תשפ"ב</a:t>
            </a:fld>
            <a:endParaRPr lang="he-IL"/>
          </a:p>
        </p:txBody>
      </p:sp>
      <p:sp>
        <p:nvSpPr>
          <p:cNvPr id="5" name="מציין מיקום של כותרת תחתונה 4">
            <a:extLst>
              <a:ext uri="{FF2B5EF4-FFF2-40B4-BE49-F238E27FC236}">
                <a16:creationId xmlns:a16="http://schemas.microsoft.com/office/drawing/2014/main" id="{514FF984-8010-4F2F-99FC-F531F1FAFC5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A979D5D-76BC-46E1-ADF2-CDA181C37862}"/>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178158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7DEADB3-4DC7-4776-8F92-E1C918C9572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E4FA499-16C6-4118-A9CD-06CCC3E3F90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E242BFB-DC72-4755-B98D-D96B51D708B7}"/>
              </a:ext>
            </a:extLst>
          </p:cNvPr>
          <p:cNvSpPr>
            <a:spLocks noGrp="1"/>
          </p:cNvSpPr>
          <p:nvPr>
            <p:ph type="dt" sz="half" idx="10"/>
          </p:nvPr>
        </p:nvSpPr>
        <p:spPr/>
        <p:txBody>
          <a:bodyPr/>
          <a:lstStyle/>
          <a:p>
            <a:fld id="{1BC2F216-385E-4C92-8041-E91030DA367D}" type="datetimeFigureOut">
              <a:rPr lang="he-IL" smtClean="0"/>
              <a:t>ה'/תמוז/תשפ"ב</a:t>
            </a:fld>
            <a:endParaRPr lang="he-IL"/>
          </a:p>
        </p:txBody>
      </p:sp>
      <p:sp>
        <p:nvSpPr>
          <p:cNvPr id="5" name="מציין מיקום של כותרת תחתונה 4">
            <a:extLst>
              <a:ext uri="{FF2B5EF4-FFF2-40B4-BE49-F238E27FC236}">
                <a16:creationId xmlns:a16="http://schemas.microsoft.com/office/drawing/2014/main" id="{568CFAA3-3D15-4F7E-83BB-32500995E4F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111D64C-F206-4B36-89C9-98000B7CF198}"/>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392911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D1F05D-C278-4193-9C7E-74E9A9FB9E8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EF20C5A-3C1E-4483-831C-EF94B7FC9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A31F63F-0B5A-4DB9-8BDA-FB9648CEF9DC}"/>
              </a:ext>
            </a:extLst>
          </p:cNvPr>
          <p:cNvSpPr>
            <a:spLocks noGrp="1"/>
          </p:cNvSpPr>
          <p:nvPr>
            <p:ph type="dt" sz="half" idx="10"/>
          </p:nvPr>
        </p:nvSpPr>
        <p:spPr/>
        <p:txBody>
          <a:bodyPr/>
          <a:lstStyle/>
          <a:p>
            <a:fld id="{1BC2F216-385E-4C92-8041-E91030DA367D}" type="datetimeFigureOut">
              <a:rPr lang="he-IL" smtClean="0"/>
              <a:t>ה'/תמוז/תשפ"ב</a:t>
            </a:fld>
            <a:endParaRPr lang="he-IL"/>
          </a:p>
        </p:txBody>
      </p:sp>
      <p:sp>
        <p:nvSpPr>
          <p:cNvPr id="5" name="מציין מיקום של כותרת תחתונה 4">
            <a:extLst>
              <a:ext uri="{FF2B5EF4-FFF2-40B4-BE49-F238E27FC236}">
                <a16:creationId xmlns:a16="http://schemas.microsoft.com/office/drawing/2014/main" id="{CC542BE2-3C86-4668-AA4C-EB3AFCD6D31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9EE4505-F709-4E1D-9CFD-0C82352A6ADD}"/>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162740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405C64-6F21-4CC5-9F03-68EFD3388B4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09E2E60-3FD9-4CEE-80C1-D780EC1E497C}"/>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C448C4C-3457-4FCE-8053-705EA65FD170}"/>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0C5B98E-DE55-4B36-ADA7-FE06E82935F4}"/>
              </a:ext>
            </a:extLst>
          </p:cNvPr>
          <p:cNvSpPr>
            <a:spLocks noGrp="1"/>
          </p:cNvSpPr>
          <p:nvPr>
            <p:ph type="dt" sz="half" idx="10"/>
          </p:nvPr>
        </p:nvSpPr>
        <p:spPr/>
        <p:txBody>
          <a:bodyPr/>
          <a:lstStyle/>
          <a:p>
            <a:fld id="{1BC2F216-385E-4C92-8041-E91030DA367D}" type="datetimeFigureOut">
              <a:rPr lang="he-IL" smtClean="0"/>
              <a:t>ה'/תמוז/תשפ"ב</a:t>
            </a:fld>
            <a:endParaRPr lang="he-IL"/>
          </a:p>
        </p:txBody>
      </p:sp>
      <p:sp>
        <p:nvSpPr>
          <p:cNvPr id="6" name="מציין מיקום של כותרת תחתונה 5">
            <a:extLst>
              <a:ext uri="{FF2B5EF4-FFF2-40B4-BE49-F238E27FC236}">
                <a16:creationId xmlns:a16="http://schemas.microsoft.com/office/drawing/2014/main" id="{41E21D06-4426-404A-9AA8-03CBF79EF29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1A32CBB-E1F8-47C3-B3D6-39EB58C8FE39}"/>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7715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A007248-F5FB-4D0A-9CFA-73DE5900825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728DF9A-88AB-4169-8299-BFB792EC0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FA54446-831F-49CF-9D6D-46687486F196}"/>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90EEB8F-E0D0-4B4C-BAFB-6312D417AF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6E83B11-E650-4A34-88F7-E334E577DF9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C1942987-3CD6-40E8-84D9-8703123BB680}"/>
              </a:ext>
            </a:extLst>
          </p:cNvPr>
          <p:cNvSpPr>
            <a:spLocks noGrp="1"/>
          </p:cNvSpPr>
          <p:nvPr>
            <p:ph type="dt" sz="half" idx="10"/>
          </p:nvPr>
        </p:nvSpPr>
        <p:spPr/>
        <p:txBody>
          <a:bodyPr/>
          <a:lstStyle/>
          <a:p>
            <a:fld id="{1BC2F216-385E-4C92-8041-E91030DA367D}" type="datetimeFigureOut">
              <a:rPr lang="he-IL" smtClean="0"/>
              <a:t>ה'/תמוז/תשפ"ב</a:t>
            </a:fld>
            <a:endParaRPr lang="he-IL"/>
          </a:p>
        </p:txBody>
      </p:sp>
      <p:sp>
        <p:nvSpPr>
          <p:cNvPr id="8" name="מציין מיקום של כותרת תחתונה 7">
            <a:extLst>
              <a:ext uri="{FF2B5EF4-FFF2-40B4-BE49-F238E27FC236}">
                <a16:creationId xmlns:a16="http://schemas.microsoft.com/office/drawing/2014/main" id="{A716F23A-548D-4996-88CF-177B7BB8DE3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34EB89D1-4470-4161-BB24-78AAB473635E}"/>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247921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43F69B-0057-4957-BF0F-0CD61B34276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E4F1418-9D7F-4497-B2B1-AAABCBEA2017}"/>
              </a:ext>
            </a:extLst>
          </p:cNvPr>
          <p:cNvSpPr>
            <a:spLocks noGrp="1"/>
          </p:cNvSpPr>
          <p:nvPr>
            <p:ph type="dt" sz="half" idx="10"/>
          </p:nvPr>
        </p:nvSpPr>
        <p:spPr/>
        <p:txBody>
          <a:bodyPr/>
          <a:lstStyle/>
          <a:p>
            <a:fld id="{1BC2F216-385E-4C92-8041-E91030DA367D}" type="datetimeFigureOut">
              <a:rPr lang="he-IL" smtClean="0"/>
              <a:t>ה'/תמוז/תשפ"ב</a:t>
            </a:fld>
            <a:endParaRPr lang="he-IL"/>
          </a:p>
        </p:txBody>
      </p:sp>
      <p:sp>
        <p:nvSpPr>
          <p:cNvPr id="4" name="מציין מיקום של כותרת תחתונה 3">
            <a:extLst>
              <a:ext uri="{FF2B5EF4-FFF2-40B4-BE49-F238E27FC236}">
                <a16:creationId xmlns:a16="http://schemas.microsoft.com/office/drawing/2014/main" id="{6B4CF336-658E-42BC-B936-2E9F76239EB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08AAA0C1-068C-4768-989B-EB0077310A96}"/>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412036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5D56C0E-D38E-4A99-8AAB-6C9D40BE1171}"/>
              </a:ext>
            </a:extLst>
          </p:cNvPr>
          <p:cNvSpPr>
            <a:spLocks noGrp="1"/>
          </p:cNvSpPr>
          <p:nvPr>
            <p:ph type="dt" sz="half" idx="10"/>
          </p:nvPr>
        </p:nvSpPr>
        <p:spPr/>
        <p:txBody>
          <a:bodyPr/>
          <a:lstStyle/>
          <a:p>
            <a:fld id="{1BC2F216-385E-4C92-8041-E91030DA367D}" type="datetimeFigureOut">
              <a:rPr lang="he-IL" smtClean="0"/>
              <a:t>ה'/תמוז/תשפ"ב</a:t>
            </a:fld>
            <a:endParaRPr lang="he-IL"/>
          </a:p>
        </p:txBody>
      </p:sp>
      <p:sp>
        <p:nvSpPr>
          <p:cNvPr id="3" name="מציין מיקום של כותרת תחתונה 2">
            <a:extLst>
              <a:ext uri="{FF2B5EF4-FFF2-40B4-BE49-F238E27FC236}">
                <a16:creationId xmlns:a16="http://schemas.microsoft.com/office/drawing/2014/main" id="{B065E000-9FF0-41FA-BE6A-8C10DDF3032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82F6EFD2-C76E-440D-8BF9-6F446E763B4D}"/>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226458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F90E764-8971-4F54-A1AE-14BCBABF2A0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9C2C98C-5CCB-4271-95FE-E54769B39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9ACD9E1-3967-49C2-AA7F-463B7FF44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344D9E5-7C44-462C-8F94-ACBF9D1F0C20}"/>
              </a:ext>
            </a:extLst>
          </p:cNvPr>
          <p:cNvSpPr>
            <a:spLocks noGrp="1"/>
          </p:cNvSpPr>
          <p:nvPr>
            <p:ph type="dt" sz="half" idx="10"/>
          </p:nvPr>
        </p:nvSpPr>
        <p:spPr/>
        <p:txBody>
          <a:bodyPr/>
          <a:lstStyle/>
          <a:p>
            <a:fld id="{1BC2F216-385E-4C92-8041-E91030DA367D}" type="datetimeFigureOut">
              <a:rPr lang="he-IL" smtClean="0"/>
              <a:t>ה'/תמוז/תשפ"ב</a:t>
            </a:fld>
            <a:endParaRPr lang="he-IL"/>
          </a:p>
        </p:txBody>
      </p:sp>
      <p:sp>
        <p:nvSpPr>
          <p:cNvPr id="6" name="מציין מיקום של כותרת תחתונה 5">
            <a:extLst>
              <a:ext uri="{FF2B5EF4-FFF2-40B4-BE49-F238E27FC236}">
                <a16:creationId xmlns:a16="http://schemas.microsoft.com/office/drawing/2014/main" id="{6A3F786E-FC68-484C-B94C-14862CCA50D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DFE1A7B-EA40-4364-A2F9-969BCAA6BD81}"/>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289338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94F3EF-DD1E-40C8-9FC3-2A0421A8A70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EDAB602-E053-41FF-A2CA-0293F4404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418198D-A7A2-4892-8C08-68D572B08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226155F-7CD6-4A20-9837-DFE25C2B34E4}"/>
              </a:ext>
            </a:extLst>
          </p:cNvPr>
          <p:cNvSpPr>
            <a:spLocks noGrp="1"/>
          </p:cNvSpPr>
          <p:nvPr>
            <p:ph type="dt" sz="half" idx="10"/>
          </p:nvPr>
        </p:nvSpPr>
        <p:spPr/>
        <p:txBody>
          <a:bodyPr/>
          <a:lstStyle/>
          <a:p>
            <a:fld id="{1BC2F216-385E-4C92-8041-E91030DA367D}" type="datetimeFigureOut">
              <a:rPr lang="he-IL" smtClean="0"/>
              <a:t>ה'/תמוז/תשפ"ב</a:t>
            </a:fld>
            <a:endParaRPr lang="he-IL"/>
          </a:p>
        </p:txBody>
      </p:sp>
      <p:sp>
        <p:nvSpPr>
          <p:cNvPr id="6" name="מציין מיקום של כותרת תחתונה 5">
            <a:extLst>
              <a:ext uri="{FF2B5EF4-FFF2-40B4-BE49-F238E27FC236}">
                <a16:creationId xmlns:a16="http://schemas.microsoft.com/office/drawing/2014/main" id="{A21C99AE-DB2D-41A6-9A16-9691F4D971F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54382C8-3526-4AEF-A2F2-1D0F7461B3D3}"/>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312841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D3F9280-9A57-417F-B68B-42D23214E26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29E578B-F54F-4302-804D-A5A0897F795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4276EBA-9FBA-4989-ABF5-BD6B96C8538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C2F216-385E-4C92-8041-E91030DA367D}" type="datetimeFigureOut">
              <a:rPr lang="he-IL" smtClean="0"/>
              <a:t>ה'/תמוז/תשפ"ב</a:t>
            </a:fld>
            <a:endParaRPr lang="he-IL"/>
          </a:p>
        </p:txBody>
      </p:sp>
      <p:sp>
        <p:nvSpPr>
          <p:cNvPr id="5" name="מציין מיקום של כותרת תחתונה 4">
            <a:extLst>
              <a:ext uri="{FF2B5EF4-FFF2-40B4-BE49-F238E27FC236}">
                <a16:creationId xmlns:a16="http://schemas.microsoft.com/office/drawing/2014/main" id="{851F1B07-3D88-4D96-973C-8E80D0F2D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83CD9CDA-A1A0-4818-A721-8C6DCE39E49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566A74-4996-49BB-A107-98E6ECD52843}" type="slidenum">
              <a:rPr lang="he-IL" smtClean="0"/>
              <a:t>‹#›</a:t>
            </a:fld>
            <a:endParaRPr lang="he-IL"/>
          </a:p>
        </p:txBody>
      </p:sp>
    </p:spTree>
    <p:extLst>
      <p:ext uri="{BB962C8B-B14F-4D97-AF65-F5344CB8AC3E}">
        <p14:creationId xmlns:p14="http://schemas.microsoft.com/office/powerpoint/2010/main" val="290902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vimeo.com/390503872" TargetMode="External"/><Relationship Id="rId2" Type="http://schemas.openxmlformats.org/officeDocument/2006/relationships/hyperlink" Target="https://www.youtube.com/watch?v=Yan7tf3E6UU" TargetMode="Externa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2CE117B-6C25-43A6-9AFC-940B12B04C5A}"/>
              </a:ext>
            </a:extLst>
          </p:cNvPr>
          <p:cNvSpPr>
            <a:spLocks noGrp="1"/>
          </p:cNvSpPr>
          <p:nvPr>
            <p:ph type="ctrTitle"/>
          </p:nvPr>
        </p:nvSpPr>
        <p:spPr>
          <a:xfrm>
            <a:off x="1524000" y="290945"/>
            <a:ext cx="9144000" cy="3138055"/>
          </a:xfrm>
        </p:spPr>
        <p:txBody>
          <a:bodyPr>
            <a:normAutofit/>
          </a:bodyPr>
          <a:lstStyle/>
          <a:p>
            <a:pPr rtl="0"/>
            <a:r>
              <a:rPr lang="en-US" sz="3600" b="1" dirty="0"/>
              <a:t>Jews, Israel and Peace in Textbooks Used in UNRWA Schools in the West Bank and Gaza</a:t>
            </a:r>
            <a:endParaRPr lang="he-IL" sz="3600" b="1" dirty="0"/>
          </a:p>
        </p:txBody>
      </p:sp>
      <p:sp>
        <p:nvSpPr>
          <p:cNvPr id="3" name="כותרת משנה 2">
            <a:extLst>
              <a:ext uri="{FF2B5EF4-FFF2-40B4-BE49-F238E27FC236}">
                <a16:creationId xmlns:a16="http://schemas.microsoft.com/office/drawing/2014/main" id="{CECEF023-ED90-4980-A00B-18459917C5DE}"/>
              </a:ext>
            </a:extLst>
          </p:cNvPr>
          <p:cNvSpPr>
            <a:spLocks noGrp="1"/>
          </p:cNvSpPr>
          <p:nvPr>
            <p:ph type="subTitle" idx="1"/>
          </p:nvPr>
        </p:nvSpPr>
        <p:spPr>
          <a:xfrm>
            <a:off x="1524000" y="4347556"/>
            <a:ext cx="9144000" cy="2360814"/>
          </a:xfrm>
        </p:spPr>
        <p:txBody>
          <a:bodyPr/>
          <a:lstStyle/>
          <a:p>
            <a:r>
              <a:rPr lang="en-US" dirty="0"/>
              <a:t>By</a:t>
            </a:r>
          </a:p>
          <a:p>
            <a:r>
              <a:rPr lang="en-US" sz="3200" dirty="0"/>
              <a:t>Dr. </a:t>
            </a:r>
            <a:r>
              <a:rPr lang="en-US" sz="3200" dirty="0" err="1"/>
              <a:t>Arnon</a:t>
            </a:r>
            <a:r>
              <a:rPr lang="en-US" sz="3200" dirty="0"/>
              <a:t> </a:t>
            </a:r>
            <a:r>
              <a:rPr lang="en-US" sz="3200" dirty="0" err="1"/>
              <a:t>Groiss</a:t>
            </a:r>
            <a:endParaRPr lang="en-US" sz="3200" dirty="0"/>
          </a:p>
          <a:p>
            <a:r>
              <a:rPr lang="en-US" sz="2800" dirty="0"/>
              <a:t>(July 2022)</a:t>
            </a:r>
            <a:endParaRPr lang="he-IL" sz="2800" dirty="0"/>
          </a:p>
        </p:txBody>
      </p:sp>
      <p:pic>
        <p:nvPicPr>
          <p:cNvPr id="5" name="תמונה 4">
            <a:extLst>
              <a:ext uri="{FF2B5EF4-FFF2-40B4-BE49-F238E27FC236}">
                <a16:creationId xmlns:a16="http://schemas.microsoft.com/office/drawing/2014/main" id="{10AC8FCE-BB7F-4D4F-A074-F2D322ECB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894" y="290945"/>
            <a:ext cx="3314700" cy="742950"/>
          </a:xfrm>
          <a:prstGeom prst="rect">
            <a:avLst/>
          </a:prstGeom>
        </p:spPr>
      </p:pic>
      <p:pic>
        <p:nvPicPr>
          <p:cNvPr id="6" name="תמונה 5">
            <a:extLst>
              <a:ext uri="{FF2B5EF4-FFF2-40B4-BE49-F238E27FC236}">
                <a16:creationId xmlns:a16="http://schemas.microsoft.com/office/drawing/2014/main" id="{2FD75020-A986-44F6-9B5C-6A78D9F36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495" y="1045926"/>
            <a:ext cx="6096000" cy="819150"/>
          </a:xfrm>
          <a:prstGeom prst="rect">
            <a:avLst/>
          </a:prstGeom>
        </p:spPr>
      </p:pic>
    </p:spTree>
    <p:extLst>
      <p:ext uri="{BB962C8B-B14F-4D97-AF65-F5344CB8AC3E}">
        <p14:creationId xmlns:p14="http://schemas.microsoft.com/office/powerpoint/2010/main" val="4235740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08053F-4977-46EB-B5C1-8DE9103537E0}"/>
              </a:ext>
            </a:extLst>
          </p:cNvPr>
          <p:cNvSpPr>
            <a:spLocks noGrp="1"/>
          </p:cNvSpPr>
          <p:nvPr>
            <p:ph type="title"/>
          </p:nvPr>
        </p:nvSpPr>
        <p:spPr>
          <a:xfrm>
            <a:off x="838200" y="365125"/>
            <a:ext cx="10515600" cy="2893464"/>
          </a:xfrm>
        </p:spPr>
        <p:txBody>
          <a:bodyPr>
            <a:normAutofit fontScale="90000"/>
          </a:bodyPr>
          <a:lstStyle/>
          <a:p>
            <a:pPr algn="l" rtl="0"/>
            <a:br>
              <a:rPr lang="he-IL" sz="2200" dirty="0"/>
            </a:br>
            <a:br>
              <a:rPr lang="he-IL" sz="2200" dirty="0"/>
            </a:br>
            <a:r>
              <a:rPr lang="en-US" sz="2200" dirty="0">
                <a:cs typeface="Calibri Light" panose="020F0302020204030204" pitchFamily="34" charset="0"/>
              </a:rPr>
              <a:t>Denial of the country’s Jewish history:</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“…[The occupier] has built for himself an artificial entity that derives its identity and the legitimacy of its existence from fairy tales, legends and phantasies and tried in various methods and ways to create living material evidence for these legends, or archaeological [and] architectural proofs that would attest to their correctness and authenticity, but in vain.”</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Arabic Language – the Academic Path</a:t>
            </a:r>
            <a:r>
              <a:rPr lang="en-US" sz="2200" dirty="0">
                <a:cs typeface="Calibri Light" panose="020F0302020204030204" pitchFamily="34" charset="0"/>
              </a:rPr>
              <a:t>, Grade 10, Part 2 (2020) p. 68)</a:t>
            </a:r>
            <a:br>
              <a:rPr lang="en-US" sz="2200" dirty="0">
                <a:cs typeface="Calibri Light" panose="020F0302020204030204" pitchFamily="34" charset="0"/>
              </a:rPr>
            </a:br>
            <a:br>
              <a:rPr lang="en-US" sz="2000" dirty="0"/>
            </a:br>
            <a:endParaRPr lang="he-IL" sz="2000" dirty="0"/>
          </a:p>
        </p:txBody>
      </p:sp>
      <p:pic>
        <p:nvPicPr>
          <p:cNvPr id="6" name="מציין מיקום תוכן 5">
            <a:extLst>
              <a:ext uri="{FF2B5EF4-FFF2-40B4-BE49-F238E27FC236}">
                <a16:creationId xmlns:a16="http://schemas.microsoft.com/office/drawing/2014/main" id="{2057F121-A2D3-4685-BE9B-A23A775DD2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550" y="3779982"/>
            <a:ext cx="8978900" cy="1866900"/>
          </a:xfrm>
        </p:spPr>
      </p:pic>
    </p:spTree>
    <p:extLst>
      <p:ext uri="{BB962C8B-B14F-4D97-AF65-F5344CB8AC3E}">
        <p14:creationId xmlns:p14="http://schemas.microsoft.com/office/powerpoint/2010/main" val="630824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3924E3-0CAF-42C0-B562-74B5F7653D85}"/>
              </a:ext>
            </a:extLst>
          </p:cNvPr>
          <p:cNvSpPr>
            <a:spLocks noGrp="1"/>
          </p:cNvSpPr>
          <p:nvPr>
            <p:ph type="title"/>
          </p:nvPr>
        </p:nvSpPr>
        <p:spPr>
          <a:xfrm>
            <a:off x="838200" y="116378"/>
            <a:ext cx="10515600" cy="3084022"/>
          </a:xfrm>
        </p:spPr>
        <p:txBody>
          <a:bodyPr>
            <a:noAutofit/>
          </a:bodyPr>
          <a:lstStyle/>
          <a:p>
            <a:pPr algn="l" rtl="0">
              <a:lnSpc>
                <a:spcPct val="107000"/>
              </a:lnSpc>
              <a:spcAft>
                <a:spcPts val="800"/>
              </a:spcAft>
            </a:pPr>
            <a:br>
              <a:rPr lang="he-IL"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Calibri Light" panose="020F0302020204030204" pitchFamily="34" charset="0"/>
              </a:rPr>
              <a:t>Denial of the existence of Jewish holy places in the country, including the Wailing Wall in Jerusalem (note that the photograph is cut in a way that “hides” the Jews who pray there):</a:t>
            </a:r>
            <a:br>
              <a:rPr lang="en-US" sz="1800" dirty="0">
                <a:effectLst/>
                <a:ea typeface="Calibri" panose="020F0502020204030204" pitchFamily="34" charset="0"/>
                <a:cs typeface="Calibri Light" panose="020F0302020204030204" pitchFamily="34" charset="0"/>
              </a:rPr>
            </a:br>
            <a:br>
              <a:rPr lang="en-US" sz="1800" dirty="0">
                <a:effectLst/>
                <a:ea typeface="Calibri" panose="020F0502020204030204" pitchFamily="34" charset="0"/>
                <a:cs typeface="Calibri Light" panose="020F0302020204030204" pitchFamily="34" charset="0"/>
              </a:rPr>
            </a:br>
            <a:r>
              <a:rPr lang="en-US" sz="1800" dirty="0">
                <a:effectLst/>
                <a:ea typeface="Calibri" panose="020F0502020204030204" pitchFamily="34" charset="0"/>
                <a:cs typeface="Calibri Light" panose="020F0302020204030204" pitchFamily="34" charset="0"/>
              </a:rPr>
              <a:t>“Al-Buraq Wall</a:t>
            </a:r>
            <a:br>
              <a:rPr lang="en-US" sz="1800" dirty="0">
                <a:effectLst/>
                <a:ea typeface="Calibri" panose="020F0502020204030204" pitchFamily="34" charset="0"/>
                <a:cs typeface="Calibri Light" panose="020F0302020204030204" pitchFamily="34" charset="0"/>
              </a:rPr>
            </a:br>
            <a:r>
              <a:rPr lang="en-US" sz="1800" dirty="0">
                <a:ea typeface="Calibri" panose="020F0502020204030204" pitchFamily="34" charset="0"/>
                <a:cs typeface="Calibri Light" panose="020F0302020204030204" pitchFamily="34" charset="0"/>
              </a:rPr>
              <a:t>I</a:t>
            </a:r>
            <a:r>
              <a:rPr lang="en-US" sz="1800" dirty="0">
                <a:effectLst/>
                <a:ea typeface="Calibri" panose="020F0502020204030204" pitchFamily="34" charset="0"/>
                <a:cs typeface="Calibri Light" panose="020F0302020204030204" pitchFamily="34" charset="0"/>
              </a:rPr>
              <a:t>llumination: The Al-Buraq Wall is thus named after Al-Buraq [the divine beast] that carried the Messenger [Muhammad] in the Nocturnal Journey [from the Mecca mosque to Al-Aqsa Mosque in Jerusalem according to Muslim belief]. Al-Buraq Wall is part of the western wall of Al-Aqsa Mosque. Al-Aqsa Mosque, including the wall, is a Palestinian land and the Muslims’ exclusive right.”</a:t>
            </a:r>
            <a:br>
              <a:rPr lang="en-US" sz="1800" dirty="0">
                <a:effectLst/>
                <a:ea typeface="Calibri" panose="020F0502020204030204" pitchFamily="34" charset="0"/>
                <a:cs typeface="Calibri Light" panose="020F0302020204030204" pitchFamily="34" charset="0"/>
              </a:rPr>
            </a:br>
            <a:br>
              <a:rPr lang="en-US" sz="1800" dirty="0">
                <a:effectLst/>
                <a:ea typeface="Calibri" panose="020F0502020204030204" pitchFamily="34" charset="0"/>
                <a:cs typeface="Calibri Light" panose="020F0302020204030204" pitchFamily="34" charset="0"/>
              </a:rPr>
            </a:br>
            <a:r>
              <a:rPr lang="en-US" sz="1800" dirty="0">
                <a:effectLst/>
                <a:ea typeface="Calibri" panose="020F0502020204030204" pitchFamily="34" charset="0"/>
                <a:cs typeface="Calibri Light" panose="020F0302020204030204" pitchFamily="34" charset="0"/>
              </a:rPr>
              <a:t>(</a:t>
            </a:r>
            <a:r>
              <a:rPr lang="en-US" sz="1800" i="1" dirty="0">
                <a:effectLst/>
                <a:ea typeface="Calibri" panose="020F0502020204030204" pitchFamily="34" charset="0"/>
                <a:cs typeface="Calibri Light" panose="020F0302020204030204" pitchFamily="34" charset="0"/>
              </a:rPr>
              <a:t>Islamic Education</a:t>
            </a:r>
            <a:r>
              <a:rPr lang="en-US" sz="1800" dirty="0">
                <a:effectLst/>
                <a:ea typeface="Calibri" panose="020F0502020204030204" pitchFamily="34" charset="0"/>
                <a:cs typeface="Calibri Light" panose="020F0302020204030204" pitchFamily="34" charset="0"/>
              </a:rPr>
              <a:t>, Grade 5, Part 1 (2020) p. 63)</a:t>
            </a:r>
            <a:br>
              <a:rPr lang="en-US" sz="1800" dirty="0">
                <a:effectLst/>
                <a:ea typeface="Calibri" panose="020F0502020204030204" pitchFamily="34" charset="0"/>
                <a:cs typeface="Calibri Light" panose="020F0302020204030204" pitchFamily="34" charset="0"/>
              </a:rPr>
            </a:br>
            <a:br>
              <a:rPr lang="he-IL"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1800" dirty="0"/>
          </a:p>
        </p:txBody>
      </p:sp>
      <p:pic>
        <p:nvPicPr>
          <p:cNvPr id="4" name="מציין מיקום תוכן 3">
            <a:extLst>
              <a:ext uri="{FF2B5EF4-FFF2-40B4-BE49-F238E27FC236}">
                <a16:creationId xmlns:a16="http://schemas.microsoft.com/office/drawing/2014/main" id="{C3315D26-BD2F-4654-94D3-BF6917E436F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1919" y="3291840"/>
            <a:ext cx="4663663" cy="3449782"/>
          </a:xfrm>
          <a:prstGeom prst="rect">
            <a:avLst/>
          </a:prstGeom>
          <a:noFill/>
          <a:ln>
            <a:noFill/>
          </a:ln>
        </p:spPr>
      </p:pic>
    </p:spTree>
    <p:extLst>
      <p:ext uri="{BB962C8B-B14F-4D97-AF65-F5344CB8AC3E}">
        <p14:creationId xmlns:p14="http://schemas.microsoft.com/office/powerpoint/2010/main" val="220756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B077F9-844B-43B1-BED5-3C5A97C3F43A}"/>
              </a:ext>
            </a:extLst>
          </p:cNvPr>
          <p:cNvSpPr>
            <a:spLocks noGrp="1"/>
          </p:cNvSpPr>
          <p:nvPr>
            <p:ph type="title"/>
          </p:nvPr>
        </p:nvSpPr>
        <p:spPr>
          <a:xfrm>
            <a:off x="838200" y="445395"/>
            <a:ext cx="5753793" cy="5207259"/>
          </a:xfrm>
        </p:spPr>
        <p:txBody>
          <a:bodyPr>
            <a:normAutofit/>
          </a:bodyPr>
          <a:lstStyle/>
          <a:p>
            <a:pPr algn="l" rtl="0">
              <a:lnSpc>
                <a:spcPct val="107000"/>
              </a:lnSpc>
              <a:spcAft>
                <a:spcPts val="800"/>
              </a:spcAft>
            </a:pPr>
            <a:r>
              <a:rPr lang="en-US" sz="2000" dirty="0">
                <a:effectLst/>
                <a:ea typeface="Calibri" panose="020F0502020204030204" pitchFamily="34" charset="0"/>
                <a:cs typeface="Calibri Light" panose="020F0302020204030204" pitchFamily="34" charset="0"/>
              </a:rPr>
              <a:t>Having been considered foreign settlers, the Jews in the country are not counted among its inhabitants and the cities they built, including Tel Aviv, are absent from the maps featured in textbooks that are used in UNRWA schools. </a:t>
            </a:r>
            <a:r>
              <a:rPr lang="en-US" sz="2000" dirty="0">
                <a:ea typeface="Calibri" panose="020F0502020204030204" pitchFamily="34" charset="0"/>
                <a:cs typeface="Calibri Light" panose="020F0302020204030204" pitchFamily="34" charset="0"/>
              </a:rPr>
              <a:t>The map shown here, titled “Map of Palestine”, does not show these cities at all, except for </a:t>
            </a:r>
            <a:r>
              <a:rPr lang="en-US" sz="2000" dirty="0" err="1">
                <a:ea typeface="Calibri" panose="020F0502020204030204" pitchFamily="34" charset="0"/>
                <a:cs typeface="Calibri Light" panose="020F0302020204030204" pitchFamily="34" charset="0"/>
              </a:rPr>
              <a:t>Eilat</a:t>
            </a:r>
            <a:r>
              <a:rPr lang="en-US" sz="2000" dirty="0">
                <a:ea typeface="Calibri" panose="020F0502020204030204" pitchFamily="34" charset="0"/>
                <a:cs typeface="Calibri Light" panose="020F0302020204030204" pitchFamily="34" charset="0"/>
              </a:rPr>
              <a:t> that appears under the Arabic name of the desolate place where it was later built – “Umm al-</a:t>
            </a:r>
            <a:r>
              <a:rPr lang="en-US" sz="2000" dirty="0" err="1">
                <a:ea typeface="Calibri" panose="020F0502020204030204" pitchFamily="34" charset="0"/>
                <a:cs typeface="Calibri Light" panose="020F0302020204030204" pitchFamily="34" charset="0"/>
              </a:rPr>
              <a:t>Rashrash</a:t>
            </a:r>
            <a:r>
              <a:rPr lang="en-US" sz="2000" dirty="0">
                <a:ea typeface="Calibri" panose="020F0502020204030204" pitchFamily="34" charset="0"/>
                <a:cs typeface="Calibri Light" panose="020F0302020204030204" pitchFamily="34" charset="0"/>
              </a:rPr>
              <a:t>”.</a:t>
            </a:r>
            <a:br>
              <a:rPr lang="en-US" sz="2000" dirty="0">
                <a:ea typeface="Calibri" panose="020F0502020204030204" pitchFamily="34" charset="0"/>
                <a:cs typeface="Calibri Light" panose="020F0302020204030204" pitchFamily="34" charset="0"/>
              </a:rPr>
            </a:br>
            <a:br>
              <a:rPr lang="he-IL" sz="2000" dirty="0">
                <a:effectLst/>
                <a:ea typeface="Calibri" panose="020F0502020204030204" pitchFamily="34" charset="0"/>
                <a:cs typeface="Times New Roman" panose="02020603050405020304" pitchFamily="18" charset="0"/>
              </a:rPr>
            </a:br>
            <a:r>
              <a:rPr lang="en-US" sz="2000" dirty="0">
                <a:ea typeface="Calibri" panose="020F0502020204030204" pitchFamily="34" charset="0"/>
                <a:cs typeface="Calibri Light" panose="020F0302020204030204" pitchFamily="34" charset="0"/>
              </a:rPr>
              <a:t>(</a:t>
            </a:r>
            <a:r>
              <a:rPr lang="en-US" sz="2000" i="1" dirty="0">
                <a:ea typeface="Calibri" panose="020F0502020204030204" pitchFamily="34" charset="0"/>
                <a:cs typeface="Calibri Light" panose="020F0302020204030204" pitchFamily="34" charset="0"/>
              </a:rPr>
              <a:t>Social Studies</a:t>
            </a:r>
            <a:r>
              <a:rPr lang="en-US" sz="2000" dirty="0">
                <a:ea typeface="Calibri" panose="020F0502020204030204" pitchFamily="34" charset="0"/>
                <a:cs typeface="Calibri Light" panose="020F0302020204030204" pitchFamily="34" charset="0"/>
              </a:rPr>
              <a:t>, Grade 6, Part 1 (2020) p. 6)</a:t>
            </a:r>
            <a:br>
              <a:rPr lang="en-US" sz="2000" dirty="0">
                <a:effectLst/>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2000" dirty="0"/>
          </a:p>
        </p:txBody>
      </p:sp>
      <p:pic>
        <p:nvPicPr>
          <p:cNvPr id="4" name="מציין מיקום תוכן 3">
            <a:extLst>
              <a:ext uri="{FF2B5EF4-FFF2-40B4-BE49-F238E27FC236}">
                <a16:creationId xmlns:a16="http://schemas.microsoft.com/office/drawing/2014/main" id="{C6FBC785-7DBD-4430-B422-58C46DC7006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88578" y="445396"/>
            <a:ext cx="3038899" cy="6192114"/>
          </a:xfrm>
          <a:prstGeom prst="rect">
            <a:avLst/>
          </a:prstGeom>
          <a:noFill/>
          <a:ln>
            <a:noFill/>
          </a:ln>
        </p:spPr>
      </p:pic>
    </p:spTree>
    <p:extLst>
      <p:ext uri="{BB962C8B-B14F-4D97-AF65-F5344CB8AC3E}">
        <p14:creationId xmlns:p14="http://schemas.microsoft.com/office/powerpoint/2010/main" val="73358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9F7F11-E538-4728-9DA4-751F306D254A}"/>
              </a:ext>
            </a:extLst>
          </p:cNvPr>
          <p:cNvSpPr>
            <a:spLocks noGrp="1"/>
          </p:cNvSpPr>
          <p:nvPr>
            <p:ph type="title"/>
          </p:nvPr>
        </p:nvSpPr>
        <p:spPr>
          <a:xfrm>
            <a:off x="838200" y="365125"/>
            <a:ext cx="10515600" cy="1904250"/>
          </a:xfrm>
        </p:spPr>
        <p:txBody>
          <a:bodyPr>
            <a:normAutofit fontScale="90000"/>
          </a:bodyPr>
          <a:lstStyle/>
          <a:p>
            <a:pPr algn="l" rtl="0"/>
            <a:br>
              <a:rPr lang="en-US" sz="2000" dirty="0">
                <a:latin typeface="Calibri Light" panose="020F0302020204030204" pitchFamily="34" charset="0"/>
                <a:cs typeface="Calibri Light" panose="020F0302020204030204" pitchFamily="34" charset="0"/>
              </a:rPr>
            </a:br>
            <a:r>
              <a:rPr lang="en-US" sz="2200" dirty="0">
                <a:cs typeface="Calibri Light" panose="020F0302020204030204" pitchFamily="34" charset="0"/>
              </a:rPr>
              <a:t>Hebrew – the language of the Jews in the country – is erased, literally, from a British Mandate coin reproduced in a mathematics textbook:</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Mathematics</a:t>
            </a:r>
            <a:r>
              <a:rPr lang="en-US" sz="2200" dirty="0">
                <a:cs typeface="Calibri Light" panose="020F0302020204030204" pitchFamily="34" charset="0"/>
              </a:rPr>
              <a:t>, Grade 6, Part 2 (2020) p. 65, and see the original coin on the left) </a:t>
            </a:r>
            <a:br>
              <a:rPr lang="he-IL" sz="2200" dirty="0"/>
            </a:br>
            <a:br>
              <a:rPr lang="he-IL" sz="2000" dirty="0"/>
            </a:br>
            <a:br>
              <a:rPr lang="en-US" sz="2000" dirty="0"/>
            </a:br>
            <a:endParaRPr lang="he-IL" sz="2000" dirty="0"/>
          </a:p>
        </p:txBody>
      </p:sp>
      <p:pic>
        <p:nvPicPr>
          <p:cNvPr id="4" name="מציין מיקום תוכן 3">
            <a:extLst>
              <a:ext uri="{FF2B5EF4-FFF2-40B4-BE49-F238E27FC236}">
                <a16:creationId xmlns:a16="http://schemas.microsoft.com/office/drawing/2014/main" id="{09070F18-8F60-45E0-A723-78AEAE205DE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24450" y="2845565"/>
            <a:ext cx="6229350" cy="3552825"/>
          </a:xfrm>
          <a:prstGeom prst="rect">
            <a:avLst/>
          </a:prstGeom>
          <a:noFill/>
          <a:ln>
            <a:noFill/>
          </a:ln>
        </p:spPr>
      </p:pic>
      <p:pic>
        <p:nvPicPr>
          <p:cNvPr id="5" name="תמונה 4">
            <a:extLst>
              <a:ext uri="{FF2B5EF4-FFF2-40B4-BE49-F238E27FC236}">
                <a16:creationId xmlns:a16="http://schemas.microsoft.com/office/drawing/2014/main" id="{4E874679-75F5-4B6A-9598-778A71E8269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9244" y="2500645"/>
            <a:ext cx="4211782" cy="3897745"/>
          </a:xfrm>
          <a:prstGeom prst="rect">
            <a:avLst/>
          </a:prstGeom>
          <a:noFill/>
          <a:ln>
            <a:noFill/>
          </a:ln>
        </p:spPr>
      </p:pic>
    </p:spTree>
    <p:extLst>
      <p:ext uri="{BB962C8B-B14F-4D97-AF65-F5344CB8AC3E}">
        <p14:creationId xmlns:p14="http://schemas.microsoft.com/office/powerpoint/2010/main" val="3356612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36EA9D-8628-449C-AF64-8AA293641AAB}"/>
              </a:ext>
            </a:extLst>
          </p:cNvPr>
          <p:cNvSpPr>
            <a:spLocks noGrp="1"/>
          </p:cNvSpPr>
          <p:nvPr>
            <p:ph type="title"/>
          </p:nvPr>
        </p:nvSpPr>
        <p:spPr>
          <a:xfrm>
            <a:off x="838200" y="365125"/>
            <a:ext cx="10515600" cy="2390775"/>
          </a:xfrm>
        </p:spPr>
        <p:txBody>
          <a:bodyPr>
            <a:normAutofit fontScale="90000"/>
          </a:bodyPr>
          <a:lstStyle/>
          <a:p>
            <a:pPr algn="l" rtl="0"/>
            <a:br>
              <a:rPr lang="he-IL" sz="2200" dirty="0"/>
            </a:br>
            <a:br>
              <a:rPr lang="he-IL" sz="2200" dirty="0"/>
            </a:br>
            <a:br>
              <a:rPr lang="he-IL" sz="2200" dirty="0"/>
            </a:br>
            <a:br>
              <a:rPr lang="he-IL" sz="2200" dirty="0"/>
            </a:br>
            <a:r>
              <a:rPr lang="en-US" sz="2200" dirty="0">
                <a:cs typeface="Calibri Light" panose="020F0302020204030204" pitchFamily="34" charset="0"/>
              </a:rPr>
              <a:t>The Jews’ historical and religious ties to Jerusalem are completely ignored:</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“Jerusalem is an Arab city built by our Arab ancestors thousands of years ago.</a:t>
            </a:r>
            <a:br>
              <a:rPr lang="en-US" sz="2200" dirty="0">
                <a:cs typeface="Calibri Light" panose="020F0302020204030204" pitchFamily="34" charset="0"/>
              </a:rPr>
            </a:br>
            <a:r>
              <a:rPr lang="en-US" sz="2200" dirty="0">
                <a:cs typeface="Calibri Light" panose="020F0302020204030204" pitchFamily="34" charset="0"/>
              </a:rPr>
              <a:t>Jerusalem is a holy city among Muslims and Christians.”</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National and Social Upbringing</a:t>
            </a:r>
            <a:r>
              <a:rPr lang="en-US" sz="2200" dirty="0">
                <a:cs typeface="Calibri Light" panose="020F0302020204030204" pitchFamily="34" charset="0"/>
              </a:rPr>
              <a:t>, Grade 3, Part 1 (2020) p. 29)</a:t>
            </a:r>
            <a:br>
              <a:rPr lang="he-IL" sz="2200" dirty="0"/>
            </a:br>
            <a:br>
              <a:rPr lang="he-IL" sz="2200" dirty="0"/>
            </a:br>
            <a:br>
              <a:rPr lang="he-IL" sz="2200" dirty="0"/>
            </a:br>
            <a:endParaRPr lang="he-IL" dirty="0"/>
          </a:p>
        </p:txBody>
      </p:sp>
      <p:pic>
        <p:nvPicPr>
          <p:cNvPr id="4" name="מציין מיקום תוכן 3" descr="חל גא 28">
            <a:extLst>
              <a:ext uri="{FF2B5EF4-FFF2-40B4-BE49-F238E27FC236}">
                <a16:creationId xmlns:a16="http://schemas.microsoft.com/office/drawing/2014/main" id="{158C0A41-5E4F-4520-917A-291CD45D950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25900" y="3657600"/>
            <a:ext cx="4521200" cy="1168401"/>
          </a:xfrm>
          <a:prstGeom prst="rect">
            <a:avLst/>
          </a:prstGeom>
          <a:noFill/>
          <a:ln>
            <a:noFill/>
          </a:ln>
        </p:spPr>
      </p:pic>
    </p:spTree>
    <p:extLst>
      <p:ext uri="{BB962C8B-B14F-4D97-AF65-F5344CB8AC3E}">
        <p14:creationId xmlns:p14="http://schemas.microsoft.com/office/powerpoint/2010/main" val="292766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8EB495-4133-438C-BB99-2BA5817E31EC}"/>
              </a:ext>
            </a:extLst>
          </p:cNvPr>
          <p:cNvSpPr>
            <a:spLocks noGrp="1"/>
          </p:cNvSpPr>
          <p:nvPr>
            <p:ph type="title"/>
          </p:nvPr>
        </p:nvSpPr>
        <p:spPr>
          <a:xfrm>
            <a:off x="838200" y="365124"/>
            <a:ext cx="10515600" cy="3799552"/>
          </a:xfrm>
        </p:spPr>
        <p:txBody>
          <a:bodyPr>
            <a:normAutofit fontScale="90000"/>
          </a:bodyPr>
          <a:lstStyle/>
          <a:p>
            <a:pPr algn="l" rtl="0">
              <a:lnSpc>
                <a:spcPct val="107000"/>
              </a:lnSpc>
              <a:spcAft>
                <a:spcPts val="800"/>
              </a:spcAft>
            </a:pPr>
            <a:br>
              <a:rPr lang="he-IL"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ea typeface="Calibri" panose="020F0502020204030204" pitchFamily="34" charset="0"/>
                <a:cs typeface="Calibri Light" panose="020F0302020204030204" pitchFamily="34" charset="0"/>
              </a:rPr>
              <a:t>A short description of Jerusalem’s history with a huge 1,000 year-gap between the Jebusites and the Romans, namely, the Jewish historical period. The name “Jerusalem” itself, so common worldwide, is also ignored: </a:t>
            </a:r>
            <a:br>
              <a:rPr lang="en-US" sz="2200" dirty="0">
                <a:effectLst/>
                <a:ea typeface="Calibri" panose="020F0502020204030204" pitchFamily="34" charset="0"/>
                <a:cs typeface="Calibri Light" panose="020F0302020204030204" pitchFamily="34" charset="0"/>
              </a:rPr>
            </a:br>
            <a:br>
              <a:rPr lang="en-US" sz="2200" dirty="0">
                <a:effectLst/>
                <a:ea typeface="Calibri" panose="020F0502020204030204" pitchFamily="34" charset="0"/>
                <a:cs typeface="Calibri Light" panose="020F0302020204030204" pitchFamily="34" charset="0"/>
              </a:rPr>
            </a:br>
            <a:r>
              <a:rPr lang="en-US" sz="2200" dirty="0">
                <a:effectLst/>
                <a:ea typeface="Calibri" panose="020F0502020204030204" pitchFamily="34" charset="0"/>
                <a:cs typeface="Calibri Light" panose="020F0302020204030204" pitchFamily="34" charset="0"/>
              </a:rPr>
              <a:t>“The city of Jerusalem was known by the name </a:t>
            </a:r>
            <a:r>
              <a:rPr lang="en-US" sz="2200" dirty="0" err="1">
                <a:effectLst/>
                <a:ea typeface="Calibri" panose="020F0502020204030204" pitchFamily="34" charset="0"/>
                <a:cs typeface="Calibri Light" panose="020F0302020204030204" pitchFamily="34" charset="0"/>
              </a:rPr>
              <a:t>Jebus</a:t>
            </a:r>
            <a:r>
              <a:rPr lang="en-US" sz="2200" dirty="0">
                <a:effectLst/>
                <a:ea typeface="Calibri" panose="020F0502020204030204" pitchFamily="34" charset="0"/>
                <a:cs typeface="Calibri Light" panose="020F0302020204030204" pitchFamily="34" charset="0"/>
              </a:rPr>
              <a:t>, after the Arab Jebusites who built it 5,000 yea</a:t>
            </a:r>
            <a:r>
              <a:rPr lang="en-US" sz="2200" dirty="0">
                <a:ea typeface="Calibri" panose="020F0502020204030204" pitchFamily="34" charset="0"/>
                <a:cs typeface="Calibri Light" panose="020F0302020204030204" pitchFamily="34" charset="0"/>
              </a:rPr>
              <a:t>rs ago. When the Romans occupied it, they called it by the name </a:t>
            </a:r>
            <a:r>
              <a:rPr lang="en-US" sz="2200" dirty="0" err="1">
                <a:ea typeface="Calibri" panose="020F0502020204030204" pitchFamily="34" charset="0"/>
                <a:cs typeface="Calibri Light" panose="020F0302020204030204" pitchFamily="34" charset="0"/>
              </a:rPr>
              <a:t>Aelia</a:t>
            </a:r>
            <a:r>
              <a:rPr lang="en-US" sz="2200" dirty="0">
                <a:ea typeface="Calibri" panose="020F0502020204030204" pitchFamily="34" charset="0"/>
                <a:cs typeface="Calibri Light" panose="020F0302020204030204" pitchFamily="34" charset="0"/>
              </a:rPr>
              <a:t>. Later, it came to be known as Al-Quds and Bayt al-</a:t>
            </a:r>
            <a:r>
              <a:rPr lang="en-US" sz="2200" dirty="0" err="1">
                <a:ea typeface="Calibri" panose="020F0502020204030204" pitchFamily="34" charset="0"/>
                <a:cs typeface="Calibri Light" panose="020F0302020204030204" pitchFamily="34" charset="0"/>
              </a:rPr>
              <a:t>Maqdis</a:t>
            </a:r>
            <a:r>
              <a:rPr lang="en-US" sz="2200" dirty="0">
                <a:ea typeface="Calibri" panose="020F0502020204030204" pitchFamily="34" charset="0"/>
                <a:cs typeface="Calibri Light" panose="020F0302020204030204" pitchFamily="34" charset="0"/>
              </a:rPr>
              <a:t>, after the Muslims conquered it at the hands of [Caliph] Umar Bin al-Khattab in the year 637…”</a:t>
            </a:r>
            <a:br>
              <a:rPr lang="en-US" sz="2200" dirty="0">
                <a:ea typeface="Calibri" panose="020F0502020204030204" pitchFamily="34" charset="0"/>
                <a:cs typeface="Calibri Light" panose="020F0302020204030204" pitchFamily="34" charset="0"/>
              </a:rPr>
            </a:br>
            <a:br>
              <a:rPr lang="en-US" sz="2200" dirty="0">
                <a:ea typeface="Calibri" panose="020F0502020204030204" pitchFamily="34" charset="0"/>
                <a:cs typeface="Calibri Light" panose="020F0302020204030204" pitchFamily="34" charset="0"/>
              </a:rPr>
            </a:br>
            <a:r>
              <a:rPr lang="en-US" sz="2200" dirty="0">
                <a:ea typeface="Calibri" panose="020F0502020204030204" pitchFamily="34" charset="0"/>
                <a:cs typeface="Calibri Light" panose="020F0302020204030204" pitchFamily="34" charset="0"/>
              </a:rPr>
              <a:t>(</a:t>
            </a:r>
            <a:r>
              <a:rPr lang="en-US" sz="2200" i="1" dirty="0">
                <a:ea typeface="Calibri" panose="020F0502020204030204" pitchFamily="34" charset="0"/>
                <a:cs typeface="Calibri Light" panose="020F0302020204030204" pitchFamily="34" charset="0"/>
              </a:rPr>
              <a:t>Geography and Modern and Contemporary History of Palestine</a:t>
            </a:r>
            <a:r>
              <a:rPr lang="en-US" sz="2200" dirty="0">
                <a:ea typeface="Calibri" panose="020F0502020204030204" pitchFamily="34" charset="0"/>
                <a:cs typeface="Calibri Light" panose="020F0302020204030204" pitchFamily="34" charset="0"/>
              </a:rPr>
              <a:t>, Grade 10, Part 1 (2020) p. 43)</a:t>
            </a:r>
            <a:br>
              <a:rPr lang="he-IL" sz="2200" dirty="0">
                <a:effectLst/>
                <a:ea typeface="Calibri" panose="020F0502020204030204" pitchFamily="34" charset="0"/>
                <a:cs typeface="Times New Roman" panose="02020603050405020304" pitchFamily="18" charset="0"/>
              </a:rPr>
            </a:br>
            <a:br>
              <a:rPr lang="he-IL"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he-IL" sz="2000" dirty="0"/>
          </a:p>
        </p:txBody>
      </p:sp>
      <p:pic>
        <p:nvPicPr>
          <p:cNvPr id="9" name="מציין מיקום תוכן 8">
            <a:extLst>
              <a:ext uri="{FF2B5EF4-FFF2-40B4-BE49-F238E27FC236}">
                <a16:creationId xmlns:a16="http://schemas.microsoft.com/office/drawing/2014/main" id="{B2FEA9F2-30B3-4C53-B38F-DEDD0B7B45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7259" y="4345145"/>
            <a:ext cx="8546298" cy="1856149"/>
          </a:xfrm>
        </p:spPr>
      </p:pic>
    </p:spTree>
    <p:extLst>
      <p:ext uri="{BB962C8B-B14F-4D97-AF65-F5344CB8AC3E}">
        <p14:creationId xmlns:p14="http://schemas.microsoft.com/office/powerpoint/2010/main" val="4035664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D0972C33-D322-4146-874D-5B3565F00993}"/>
              </a:ext>
            </a:extLst>
          </p:cNvPr>
          <p:cNvSpPr txBox="1"/>
          <p:nvPr/>
        </p:nvSpPr>
        <p:spPr>
          <a:xfrm>
            <a:off x="3048693" y="3244334"/>
            <a:ext cx="6097384" cy="646331"/>
          </a:xfrm>
          <a:prstGeom prst="rect">
            <a:avLst/>
          </a:prstGeom>
          <a:noFill/>
        </p:spPr>
        <p:txBody>
          <a:bodyPr wrap="square">
            <a:spAutoFit/>
          </a:bodyPr>
          <a:lstStyle/>
          <a:p>
            <a:pPr algn="ctr"/>
            <a:r>
              <a:rPr lang="en-US" sz="3600" b="1" dirty="0"/>
              <a:t>Demonization</a:t>
            </a:r>
            <a:endParaRPr lang="he-IL" sz="3600" dirty="0"/>
          </a:p>
        </p:txBody>
      </p:sp>
    </p:spTree>
    <p:extLst>
      <p:ext uri="{BB962C8B-B14F-4D97-AF65-F5344CB8AC3E}">
        <p14:creationId xmlns:p14="http://schemas.microsoft.com/office/powerpoint/2010/main" val="218999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2B29EC6-257E-485B-8219-3BF597AB809F}"/>
              </a:ext>
            </a:extLst>
          </p:cNvPr>
          <p:cNvSpPr/>
          <p:nvPr/>
        </p:nvSpPr>
        <p:spPr>
          <a:xfrm>
            <a:off x="2549237" y="203200"/>
            <a:ext cx="7592290" cy="344069"/>
          </a:xfrm>
          <a:prstGeom prst="rect">
            <a:avLst/>
          </a:prstGeom>
        </p:spPr>
        <p:txBody>
          <a:bodyPr wrap="square">
            <a:spAutoFit/>
          </a:bodyPr>
          <a:lstStyle/>
          <a:p>
            <a:pPr algn="l" rtl="0">
              <a:lnSpc>
                <a:spcPct val="107000"/>
              </a:lnSpc>
              <a:spcAft>
                <a:spcPts val="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תמונה 2">
            <a:extLst>
              <a:ext uri="{FF2B5EF4-FFF2-40B4-BE49-F238E27FC236}">
                <a16:creationId xmlns:a16="http://schemas.microsoft.com/office/drawing/2014/main" id="{C177E0BB-C1BD-472B-A2B4-F84821710E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76699" y="4251960"/>
            <a:ext cx="4038600" cy="1051214"/>
          </a:xfrm>
          <a:prstGeom prst="rect">
            <a:avLst/>
          </a:prstGeom>
          <a:noFill/>
          <a:ln>
            <a:noFill/>
          </a:ln>
        </p:spPr>
      </p:pic>
      <p:pic>
        <p:nvPicPr>
          <p:cNvPr id="4" name="תמונה 3">
            <a:extLst>
              <a:ext uri="{FF2B5EF4-FFF2-40B4-BE49-F238E27FC236}">
                <a16:creationId xmlns:a16="http://schemas.microsoft.com/office/drawing/2014/main" id="{64C1B53E-EC75-4D8B-88AC-84E1D835AB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24312" y="5511800"/>
            <a:ext cx="4143375" cy="1244600"/>
          </a:xfrm>
          <a:prstGeom prst="rect">
            <a:avLst/>
          </a:prstGeom>
          <a:noFill/>
          <a:ln>
            <a:noFill/>
          </a:ln>
        </p:spPr>
      </p:pic>
      <p:sp>
        <p:nvSpPr>
          <p:cNvPr id="5" name="מלבן 4">
            <a:extLst>
              <a:ext uri="{FF2B5EF4-FFF2-40B4-BE49-F238E27FC236}">
                <a16:creationId xmlns:a16="http://schemas.microsoft.com/office/drawing/2014/main" id="{4CE26016-94F7-4E33-BAAD-E1D2512926D5}"/>
              </a:ext>
            </a:extLst>
          </p:cNvPr>
          <p:cNvSpPr/>
          <p:nvPr/>
        </p:nvSpPr>
        <p:spPr>
          <a:xfrm>
            <a:off x="864524" y="203200"/>
            <a:ext cx="10656915" cy="3743012"/>
          </a:xfrm>
          <a:prstGeom prst="rect">
            <a:avLst/>
          </a:prstGeom>
        </p:spPr>
        <p:txBody>
          <a:bodyPr wrap="square">
            <a:spAutoFit/>
          </a:bodyPr>
          <a:lstStyle/>
          <a:p>
            <a:pPr algn="l" rtl="0">
              <a:lnSpc>
                <a:spcPct val="107000"/>
              </a:lnSpc>
              <a:spcAft>
                <a:spcPts val="800"/>
              </a:spcAft>
            </a:pPr>
            <a:r>
              <a:rPr lang="en-US" sz="2000" dirty="0">
                <a:latin typeface="+mj-lt"/>
                <a:ea typeface="Calibri" panose="020F0502020204030204" pitchFamily="34" charset="0"/>
                <a:cs typeface="Calibri Light" panose="020F0302020204030204" pitchFamily="34" charset="0"/>
              </a:rPr>
              <a:t>Demonization of Israel by way of self-victimization. Following are excerpts from “a Letter by a Palestinian girl to children of the world”:</a:t>
            </a:r>
          </a:p>
          <a:p>
            <a:pPr algn="l" rtl="0">
              <a:lnSpc>
                <a:spcPct val="107000"/>
              </a:lnSpc>
              <a:spcAft>
                <a:spcPts val="800"/>
              </a:spcAft>
            </a:pPr>
            <a:r>
              <a:rPr lang="en-US" sz="2000" dirty="0">
                <a:latin typeface="+mj-lt"/>
                <a:ea typeface="Calibri" panose="020F0502020204030204" pitchFamily="34" charset="0"/>
                <a:cs typeface="Calibri Light" panose="020F0302020204030204" pitchFamily="34" charset="0"/>
              </a:rPr>
              <a:t>“Since I was born, they have murdered my childhood. They tore my doll into pieces and I have hidden it in my heart. Since I was born, the bullets’ whistle has pierced my ears, and blackness has covered everything around me…</a:t>
            </a:r>
          </a:p>
          <a:p>
            <a:pPr algn="l" rtl="0">
              <a:lnSpc>
                <a:spcPct val="107000"/>
              </a:lnSpc>
              <a:spcAft>
                <a:spcPts val="800"/>
              </a:spcAft>
            </a:pPr>
            <a:r>
              <a:rPr lang="en-US" sz="2000" dirty="0">
                <a:latin typeface="+mj-lt"/>
                <a:ea typeface="Calibri" panose="020F0502020204030204" pitchFamily="34" charset="0"/>
                <a:cs typeface="Calibri Light" panose="020F0302020204030204" pitchFamily="34" charset="0"/>
              </a:rPr>
              <a:t>…Why did they slaughter my childhood in front of me and murder the roses in the fields? Why did they kill the butterflies in our gardens and scare the birds away? Why did they hide the sun, spread darkness and block the roads?”</a:t>
            </a:r>
          </a:p>
          <a:p>
            <a:pPr algn="l" rtl="0">
              <a:lnSpc>
                <a:spcPct val="107000"/>
              </a:lnSpc>
              <a:spcAft>
                <a:spcPts val="800"/>
              </a:spcAft>
            </a:pPr>
            <a:r>
              <a:rPr lang="en-US" sz="2000" dirty="0">
                <a:latin typeface="+mj-lt"/>
                <a:ea typeface="Calibri" panose="020F0502020204030204" pitchFamily="34" charset="0"/>
                <a:cs typeface="Calibri Light" panose="020F0302020204030204" pitchFamily="34" charset="0"/>
              </a:rPr>
              <a:t>(</a:t>
            </a:r>
            <a:r>
              <a:rPr lang="en-US" sz="2000" i="1" dirty="0">
                <a:latin typeface="+mj-lt"/>
                <a:ea typeface="Calibri" panose="020F0502020204030204" pitchFamily="34" charset="0"/>
                <a:cs typeface="Calibri Light" panose="020F0302020204030204" pitchFamily="34" charset="0"/>
              </a:rPr>
              <a:t>Arabic Language</a:t>
            </a:r>
            <a:r>
              <a:rPr lang="en-US" sz="2000" dirty="0">
                <a:latin typeface="+mj-lt"/>
                <a:ea typeface="Calibri" panose="020F0502020204030204" pitchFamily="34" charset="0"/>
                <a:cs typeface="Calibri Light" panose="020F0302020204030204" pitchFamily="34" charset="0"/>
              </a:rPr>
              <a:t>, Grade 8, Part 1 (2020) pp. 47, 48, respectively</a:t>
            </a:r>
            <a:r>
              <a:rPr lang="en-US" sz="2000" dirty="0">
                <a:latin typeface="Calibri Light" panose="020F0302020204030204" pitchFamily="34" charset="0"/>
                <a:ea typeface="Calibri" panose="020F0502020204030204" pitchFamily="34" charset="0"/>
                <a:cs typeface="Calibri Light" panose="020F0302020204030204" pitchFamily="34" charset="0"/>
              </a:rPr>
              <a:t>) </a:t>
            </a:r>
            <a:endParaRPr lang="he-IL" sz="2000" dirty="0">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he-I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796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77CD00-DA4E-49F3-B788-023095B4DA3B}"/>
              </a:ext>
            </a:extLst>
          </p:cNvPr>
          <p:cNvSpPr>
            <a:spLocks noGrp="1"/>
          </p:cNvSpPr>
          <p:nvPr>
            <p:ph type="title"/>
          </p:nvPr>
        </p:nvSpPr>
        <p:spPr>
          <a:xfrm>
            <a:off x="838200" y="365125"/>
            <a:ext cx="10515600" cy="2720975"/>
          </a:xfrm>
        </p:spPr>
        <p:txBody>
          <a:bodyPr>
            <a:normAutofit fontScale="90000"/>
          </a:bodyPr>
          <a:lstStyle/>
          <a:p>
            <a:pPr algn="l" rtl="0"/>
            <a:br>
              <a:rPr lang="he-IL" sz="2000" dirty="0"/>
            </a:br>
            <a:r>
              <a:rPr lang="en-US" sz="2200" dirty="0">
                <a:cs typeface="Calibri Light" panose="020F0302020204030204" pitchFamily="34" charset="0"/>
              </a:rPr>
              <a:t>Zionists are demonized and accused of genocidal intentions towards the Palestinians:</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“1. The Zionists have founded their entity on terror, extermination and colonialism. Let us explain that.”</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Arabic Language – Academic Path</a:t>
            </a:r>
            <a:r>
              <a:rPr lang="en-US" sz="2200" dirty="0">
                <a:cs typeface="Calibri Light" panose="020F0302020204030204" pitchFamily="34" charset="0"/>
              </a:rPr>
              <a:t>, Grade 10, Part 2 (2020) p. 28)</a:t>
            </a:r>
            <a:br>
              <a:rPr lang="he-IL" sz="2200" dirty="0"/>
            </a:br>
            <a:br>
              <a:rPr lang="en-US" sz="2000" dirty="0"/>
            </a:br>
            <a:br>
              <a:rPr lang="en-US" sz="2000" dirty="0"/>
            </a:br>
            <a:endParaRPr lang="he-IL" sz="2000" dirty="0"/>
          </a:p>
        </p:txBody>
      </p:sp>
      <p:pic>
        <p:nvPicPr>
          <p:cNvPr id="4" name="מציין מיקום תוכן 3" descr="שפה י2 27 הציונים השמדה">
            <a:extLst>
              <a:ext uri="{FF2B5EF4-FFF2-40B4-BE49-F238E27FC236}">
                <a16:creationId xmlns:a16="http://schemas.microsoft.com/office/drawing/2014/main" id="{3BEA815D-A5BB-45F4-9D71-A4796D62D7E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2300" y="4076700"/>
            <a:ext cx="6223000" cy="975519"/>
          </a:xfrm>
          <a:prstGeom prst="rect">
            <a:avLst/>
          </a:prstGeom>
          <a:noFill/>
          <a:ln>
            <a:noFill/>
          </a:ln>
        </p:spPr>
      </p:pic>
    </p:spTree>
    <p:extLst>
      <p:ext uri="{BB962C8B-B14F-4D97-AF65-F5344CB8AC3E}">
        <p14:creationId xmlns:p14="http://schemas.microsoft.com/office/powerpoint/2010/main" val="222556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DC1D6E-1853-4233-AFE6-57D8959AA083}"/>
              </a:ext>
            </a:extLst>
          </p:cNvPr>
          <p:cNvSpPr>
            <a:spLocks noGrp="1"/>
          </p:cNvSpPr>
          <p:nvPr>
            <p:ph type="title"/>
          </p:nvPr>
        </p:nvSpPr>
        <p:spPr>
          <a:xfrm>
            <a:off x="838200" y="365125"/>
            <a:ext cx="10515600" cy="2454275"/>
          </a:xfrm>
        </p:spPr>
        <p:txBody>
          <a:bodyPr>
            <a:normAutofit/>
          </a:bodyPr>
          <a:lstStyle/>
          <a:p>
            <a:pPr algn="l" rtl="0"/>
            <a:r>
              <a:rPr lang="en-US" sz="2000" dirty="0">
                <a:cs typeface="Calibri Light" panose="020F0302020204030204" pitchFamily="34" charset="0"/>
              </a:rPr>
              <a:t>Jews are demonized as infidels and as the Devil’s aides:</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“Where are the horsemen [who will ride] to Al-Aqsa [Mosque] to liberate it</a:t>
            </a:r>
            <a:br>
              <a:rPr lang="en-US" sz="2000" dirty="0">
                <a:cs typeface="Calibri Light" panose="020F0302020204030204" pitchFamily="34" charset="0"/>
              </a:rPr>
            </a:br>
            <a:r>
              <a:rPr lang="en-US" sz="2000" dirty="0">
                <a:cs typeface="Calibri Light" panose="020F0302020204030204" pitchFamily="34" charset="0"/>
              </a:rPr>
              <a:t>From the grip of infidelity, from the Devil’s aides?”</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Arabic Language</a:t>
            </a:r>
            <a:r>
              <a:rPr lang="en-US" sz="2000" dirty="0">
                <a:cs typeface="Calibri Light" panose="020F0302020204030204" pitchFamily="34" charset="0"/>
              </a:rPr>
              <a:t>, Grade 7, Part 1 (2020) p. 67)</a:t>
            </a:r>
            <a:br>
              <a:rPr lang="he-IL" sz="2000" dirty="0"/>
            </a:br>
            <a:endParaRPr lang="en-US" sz="2000" dirty="0"/>
          </a:p>
        </p:txBody>
      </p:sp>
      <p:pic>
        <p:nvPicPr>
          <p:cNvPr id="4" name="מציין מיקום תוכן 3">
            <a:extLst>
              <a:ext uri="{FF2B5EF4-FFF2-40B4-BE49-F238E27FC236}">
                <a16:creationId xmlns:a16="http://schemas.microsoft.com/office/drawing/2014/main" id="{7614FDB8-7BE4-4822-AC6E-BE82C7E01B0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3200" y="4406899"/>
            <a:ext cx="5029200" cy="812007"/>
          </a:xfrm>
          <a:prstGeom prst="rect">
            <a:avLst/>
          </a:prstGeom>
          <a:noFill/>
          <a:ln>
            <a:noFill/>
          </a:ln>
        </p:spPr>
      </p:pic>
    </p:spTree>
    <p:extLst>
      <p:ext uri="{BB962C8B-B14F-4D97-AF65-F5344CB8AC3E}">
        <p14:creationId xmlns:p14="http://schemas.microsoft.com/office/powerpoint/2010/main" val="95433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76C3DA-274A-EB56-1D82-6E537CE955EE}"/>
              </a:ext>
            </a:extLst>
          </p:cNvPr>
          <p:cNvSpPr>
            <a:spLocks noGrp="1"/>
          </p:cNvSpPr>
          <p:nvPr>
            <p:ph type="title"/>
          </p:nvPr>
        </p:nvSpPr>
        <p:spPr/>
        <p:txBody>
          <a:bodyPr>
            <a:normAutofit/>
          </a:bodyPr>
          <a:lstStyle/>
          <a:p>
            <a:pPr algn="ctr" rtl="0"/>
            <a:r>
              <a:rPr lang="en-US" sz="3600" b="1" dirty="0">
                <a:latin typeface="+mn-lt"/>
              </a:rPr>
              <a:t>Introduction</a:t>
            </a:r>
            <a:endParaRPr lang="he-IL" sz="3600" dirty="0">
              <a:latin typeface="+mn-lt"/>
            </a:endParaRPr>
          </a:p>
        </p:txBody>
      </p:sp>
      <p:sp>
        <p:nvSpPr>
          <p:cNvPr id="3" name="מציין מיקום תוכן 2">
            <a:extLst>
              <a:ext uri="{FF2B5EF4-FFF2-40B4-BE49-F238E27FC236}">
                <a16:creationId xmlns:a16="http://schemas.microsoft.com/office/drawing/2014/main" id="{6A278392-F7E5-0F5D-8B9C-F99BDF849E7A}"/>
              </a:ext>
            </a:extLst>
          </p:cNvPr>
          <p:cNvSpPr>
            <a:spLocks noGrp="1"/>
          </p:cNvSpPr>
          <p:nvPr>
            <p:ph idx="1"/>
          </p:nvPr>
        </p:nvSpPr>
        <p:spPr>
          <a:xfrm>
            <a:off x="838200" y="1936865"/>
            <a:ext cx="10515600" cy="4784776"/>
          </a:xfrm>
        </p:spPr>
        <p:txBody>
          <a:bodyPr>
            <a:normAutofit/>
          </a:bodyPr>
          <a:lstStyle/>
          <a:p>
            <a:pPr marL="0" indent="0" algn="l" rtl="0">
              <a:buNone/>
            </a:pPr>
            <a:endParaRPr lang="en-US" sz="2000" dirty="0"/>
          </a:p>
          <a:p>
            <a:pPr marL="0" indent="0" algn="l" rtl="0">
              <a:buNone/>
            </a:pPr>
            <a:endParaRPr lang="en-US" sz="2000" dirty="0"/>
          </a:p>
          <a:p>
            <a:pPr marL="0" indent="0" algn="l" rtl="0">
              <a:buNone/>
            </a:pPr>
            <a:r>
              <a:rPr lang="en-US" sz="2000" dirty="0"/>
              <a:t>The Palestinian Authority’s schoolbooks, including those ones in UNRWA use, feature 3 fundamentals in the context of the conflict:</a:t>
            </a:r>
          </a:p>
          <a:p>
            <a:pPr algn="l" rtl="0"/>
            <a:r>
              <a:rPr lang="en-US" sz="2000" dirty="0"/>
              <a:t>De-legitimization of Israel’s existence and the Jews’ presence in the country, including the denial of their history and the existence of any Jewish holy places there.</a:t>
            </a:r>
          </a:p>
          <a:p>
            <a:pPr algn="l" rtl="0"/>
            <a:r>
              <a:rPr lang="en-US" sz="2000" dirty="0"/>
              <a:t>Demonization of both Israel and Jews, also religiously – with serious implications regarding the Jews’ image in the eyes of children who come from a traditional society.</a:t>
            </a:r>
          </a:p>
          <a:p>
            <a:pPr algn="l" rtl="0"/>
            <a:r>
              <a:rPr lang="en-US" sz="2000" dirty="0"/>
              <a:t>The absence of call for peace with Israel. Instead, there is a call for a violent struggle for the liberation of the whole country, including pre-1967 Israel. This struggle is given a religious color and terror is made an integral part thereof, with the accompanying meaning of encouraging the murder of Jews.   </a:t>
            </a:r>
            <a:endParaRPr lang="he-IL" sz="2000" dirty="0"/>
          </a:p>
          <a:p>
            <a:pPr marL="0" indent="0" algn="l" rtl="0">
              <a:buNone/>
            </a:pPr>
            <a:endParaRPr lang="he-IL" dirty="0"/>
          </a:p>
        </p:txBody>
      </p:sp>
    </p:spTree>
    <p:extLst>
      <p:ext uri="{BB962C8B-B14F-4D97-AF65-F5344CB8AC3E}">
        <p14:creationId xmlns:p14="http://schemas.microsoft.com/office/powerpoint/2010/main" val="2819947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DFB656-F041-4A92-9C20-22669ABE8026}"/>
              </a:ext>
            </a:extLst>
          </p:cNvPr>
          <p:cNvSpPr>
            <a:spLocks noGrp="1"/>
          </p:cNvSpPr>
          <p:nvPr>
            <p:ph type="title"/>
          </p:nvPr>
        </p:nvSpPr>
        <p:spPr>
          <a:xfrm>
            <a:off x="838200" y="365125"/>
            <a:ext cx="10515600" cy="2935028"/>
          </a:xfrm>
        </p:spPr>
        <p:txBody>
          <a:bodyPr>
            <a:noAutofit/>
          </a:bodyPr>
          <a:lstStyle/>
          <a:p>
            <a:pPr algn="l" rtl="0"/>
            <a:r>
              <a:rPr lang="en-US" sz="2000" dirty="0"/>
              <a:t>Jews are demonized as well outside the context of the conflict, as enemies of Prophet Muhammad and Islam in its early years, with attributed traits such as treachery and hostility, thus making them eternal enemies of Muslims today:</a:t>
            </a:r>
            <a:br>
              <a:rPr lang="en-US" sz="2000" dirty="0"/>
            </a:br>
            <a:br>
              <a:rPr lang="en-US" sz="2000" dirty="0"/>
            </a:br>
            <a:r>
              <a:rPr lang="en-US" sz="2000" dirty="0"/>
              <a:t>“But the Jews [in the city of Medina] did not respect the treaty [they had concluded with Muhammad] and resorted to all sorts of treachery, betrayal and hostility, which forced the Muslims to fight them.”</a:t>
            </a:r>
            <a:br>
              <a:rPr lang="en-US" sz="2000" dirty="0"/>
            </a:br>
            <a:br>
              <a:rPr lang="en-US" sz="2000" dirty="0"/>
            </a:br>
            <a:r>
              <a:rPr lang="en-US" sz="2000" dirty="0"/>
              <a:t>(Islamic Education, Grade 7, Part 1 (2020) p. 52) </a:t>
            </a:r>
            <a:br>
              <a:rPr lang="en-US" sz="2000" dirty="0"/>
            </a:br>
            <a:endParaRPr lang="he-IL" sz="2000" dirty="0"/>
          </a:p>
        </p:txBody>
      </p:sp>
      <p:pic>
        <p:nvPicPr>
          <p:cNvPr id="4" name="מציין מיקום תוכן 8">
            <a:extLst>
              <a:ext uri="{FF2B5EF4-FFF2-40B4-BE49-F238E27FC236}">
                <a16:creationId xmlns:a16="http://schemas.microsoft.com/office/drawing/2014/main" id="{D295BF7A-0E6A-4D89-80E1-E94F4004B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489" y="3840481"/>
            <a:ext cx="8388032" cy="1156970"/>
          </a:xfrm>
        </p:spPr>
      </p:pic>
    </p:spTree>
    <p:extLst>
      <p:ext uri="{BB962C8B-B14F-4D97-AF65-F5344CB8AC3E}">
        <p14:creationId xmlns:p14="http://schemas.microsoft.com/office/powerpoint/2010/main" val="1129561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8E1019-8BB6-4112-99CD-C6A6141C8BEF}"/>
              </a:ext>
            </a:extLst>
          </p:cNvPr>
          <p:cNvSpPr>
            <a:spLocks noGrp="1"/>
          </p:cNvSpPr>
          <p:nvPr>
            <p:ph type="title"/>
          </p:nvPr>
        </p:nvSpPr>
        <p:spPr>
          <a:xfrm>
            <a:off x="838200" y="365125"/>
            <a:ext cx="10515600" cy="5570162"/>
          </a:xfrm>
        </p:spPr>
        <p:txBody>
          <a:bodyPr>
            <a:normAutofit/>
          </a:bodyPr>
          <a:lstStyle/>
          <a:p>
            <a:pPr algn="l" rtl="0"/>
            <a:r>
              <a:rPr lang="en-US" sz="2000" dirty="0"/>
              <a:t>Moreover, Jews are portrayed as enemies of all God’s prophets and, by extension, enemies of God Himself. The following is the first out of several lessons to be learned from the chapter about Jesus Christ (who is considered one of God’s prophets in Islam):   </a:t>
            </a:r>
            <a:br>
              <a:rPr lang="en-US" sz="2000" dirty="0"/>
            </a:br>
            <a:br>
              <a:rPr lang="en-US" sz="2000" dirty="0"/>
            </a:br>
            <a:r>
              <a:rPr lang="en-US" sz="2000" dirty="0"/>
              <a:t>“1. Revealing the Children of Israel’s nature and their hostility to the prophets.”</a:t>
            </a:r>
            <a:br>
              <a:rPr lang="en-US" sz="2000" dirty="0"/>
            </a:br>
            <a:br>
              <a:rPr lang="en-US" sz="2000" dirty="0"/>
            </a:br>
            <a:r>
              <a:rPr lang="en-US" sz="2000" dirty="0"/>
              <a:t>(Islamic Education, Grade 9, Part 2 (2020) p. 21)</a:t>
            </a:r>
            <a:br>
              <a:rPr lang="en-US" sz="2000" dirty="0"/>
            </a:br>
            <a:br>
              <a:rPr lang="en-US" sz="2000" dirty="0"/>
            </a:br>
            <a:br>
              <a:rPr lang="en-US" sz="2000" dirty="0"/>
            </a:br>
            <a:br>
              <a:rPr lang="en-US" sz="2000" dirty="0"/>
            </a:br>
            <a:br>
              <a:rPr lang="en-US" sz="2000" dirty="0"/>
            </a:br>
            <a:br>
              <a:rPr lang="en-US" sz="2000" dirty="0"/>
            </a:br>
            <a:br>
              <a:rPr lang="en-US" sz="2000" dirty="0"/>
            </a:br>
            <a:endParaRPr lang="he-IL" sz="2000" dirty="0"/>
          </a:p>
        </p:txBody>
      </p:sp>
      <p:pic>
        <p:nvPicPr>
          <p:cNvPr id="5" name="מציין מיקום תוכן 4">
            <a:extLst>
              <a:ext uri="{FF2B5EF4-FFF2-40B4-BE49-F238E27FC236}">
                <a16:creationId xmlns:a16="http://schemas.microsoft.com/office/drawing/2014/main" id="{FD3C33CA-0923-4112-8388-765A9FE995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5790" y="4297680"/>
            <a:ext cx="4294918" cy="714894"/>
          </a:xfrm>
        </p:spPr>
      </p:pic>
    </p:spTree>
    <p:extLst>
      <p:ext uri="{BB962C8B-B14F-4D97-AF65-F5344CB8AC3E}">
        <p14:creationId xmlns:p14="http://schemas.microsoft.com/office/powerpoint/2010/main" val="267994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B9621E-92CB-1B3C-6755-2D7ADE4E8205}"/>
              </a:ext>
            </a:extLst>
          </p:cNvPr>
          <p:cNvSpPr>
            <a:spLocks noGrp="1"/>
          </p:cNvSpPr>
          <p:nvPr>
            <p:ph type="title"/>
          </p:nvPr>
        </p:nvSpPr>
        <p:spPr>
          <a:xfrm>
            <a:off x="838200" y="365125"/>
            <a:ext cx="10515600" cy="5105233"/>
          </a:xfrm>
        </p:spPr>
        <p:txBody>
          <a:bodyPr>
            <a:normAutofit/>
          </a:bodyPr>
          <a:lstStyle/>
          <a:p>
            <a:pPr algn="l" rtl="0"/>
            <a:r>
              <a:rPr lang="en-US" sz="2000" dirty="0"/>
              <a:t>The next slide has been taken from a teacher’s guide. The teachers’ guides, printed in 2018, clearly show the indoctrination methods used, including the intensification of Jew-hatred. </a:t>
            </a:r>
            <a:br>
              <a:rPr lang="he-IL" sz="2000" dirty="0"/>
            </a:br>
            <a:br>
              <a:rPr lang="he-IL" sz="2000" dirty="0"/>
            </a:br>
            <a:r>
              <a:rPr lang="en-US" sz="2000" dirty="0"/>
              <a:t>Here we can see an example of a student evaluation sheet covering three items of which the last one (marked in red) talks about the reasons for massacres perpetrated by Jews against Arabs in 1948.</a:t>
            </a:r>
            <a:br>
              <a:rPr lang="he-IL" sz="2000" dirty="0"/>
            </a:br>
            <a:br>
              <a:rPr lang="he-IL" sz="2000" dirty="0"/>
            </a:br>
            <a:r>
              <a:rPr lang="en-US" sz="2000" b="1" dirty="0"/>
              <a:t>The highest grade is given to the student who connected the massacres to the Jewish religious thought!</a:t>
            </a:r>
            <a:br>
              <a:rPr lang="en-US" sz="2000" b="1" dirty="0"/>
            </a:br>
            <a:br>
              <a:rPr lang="en-US" sz="2000" b="1" dirty="0"/>
            </a:br>
            <a:r>
              <a:rPr lang="en-US" sz="2000" b="1" dirty="0"/>
              <a:t>A lesser grade was given to the student who connected the massacres to the Zionist thought.</a:t>
            </a:r>
            <a:br>
              <a:rPr lang="en-US" sz="2000" b="1" dirty="0"/>
            </a:br>
            <a:br>
              <a:rPr lang="en-US" sz="2000" b="1" dirty="0"/>
            </a:br>
            <a:r>
              <a:rPr lang="en-US" sz="2000" b="1" dirty="0"/>
              <a:t>The “unsatisfactory” grade was given to the student who wrote the reasons for the massacres but did not connect them to the Jewish or Zionist thought!   </a:t>
            </a:r>
            <a:br>
              <a:rPr lang="he-IL" sz="2000" dirty="0"/>
            </a:br>
            <a:endParaRPr lang="he-IL" sz="2000" dirty="0"/>
          </a:p>
        </p:txBody>
      </p:sp>
      <p:sp>
        <p:nvSpPr>
          <p:cNvPr id="3" name="מציין מיקום תוכן 2">
            <a:extLst>
              <a:ext uri="{FF2B5EF4-FFF2-40B4-BE49-F238E27FC236}">
                <a16:creationId xmlns:a16="http://schemas.microsoft.com/office/drawing/2014/main" id="{2B0842A1-1BBB-50D9-0ECA-4C29A6F2862D}"/>
              </a:ext>
            </a:extLst>
          </p:cNvPr>
          <p:cNvSpPr>
            <a:spLocks noGrp="1"/>
          </p:cNvSpPr>
          <p:nvPr>
            <p:ph idx="1"/>
          </p:nvPr>
        </p:nvSpPr>
        <p:spPr>
          <a:xfrm>
            <a:off x="838200" y="5983705"/>
            <a:ext cx="10515600" cy="193257"/>
          </a:xfrm>
        </p:spPr>
        <p:txBody>
          <a:bodyPr>
            <a:normAutofit fontScale="32500" lnSpcReduction="20000"/>
          </a:bodyPr>
          <a:lstStyle/>
          <a:p>
            <a:pPr marL="0" indent="0" algn="ctr">
              <a:buNone/>
            </a:pPr>
            <a:endParaRPr lang="he-IL" dirty="0"/>
          </a:p>
        </p:txBody>
      </p:sp>
    </p:spTree>
    <p:extLst>
      <p:ext uri="{BB962C8B-B14F-4D97-AF65-F5344CB8AC3E}">
        <p14:creationId xmlns:p14="http://schemas.microsoft.com/office/powerpoint/2010/main" val="4138520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9375D5-5D68-41AE-B6B0-05AA652AFA69}"/>
              </a:ext>
            </a:extLst>
          </p:cNvPr>
          <p:cNvSpPr>
            <a:spLocks noGrp="1"/>
          </p:cNvSpPr>
          <p:nvPr>
            <p:ph type="title"/>
          </p:nvPr>
        </p:nvSpPr>
        <p:spPr>
          <a:xfrm>
            <a:off x="94211" y="0"/>
            <a:ext cx="12003577" cy="2967644"/>
          </a:xfrm>
        </p:spPr>
        <p:txBody>
          <a:bodyPr>
            <a:normAutofit fontScale="90000"/>
          </a:bodyPr>
          <a:lstStyle/>
          <a:p>
            <a:pPr algn="l" rtl="0"/>
            <a:r>
              <a:rPr lang="he-IL" sz="2000" dirty="0"/>
              <a:t>  </a:t>
            </a:r>
            <a:br>
              <a:rPr lang="en-US" sz="2000" dirty="0"/>
            </a:br>
            <a:br>
              <a:rPr lang="en-US" sz="2000" dirty="0"/>
            </a:br>
            <a:r>
              <a:rPr lang="en-US" sz="2000" dirty="0"/>
              <a:t>                                             “Chart 2: Matrix of Accomplishment Levels [please read from right item to left]</a:t>
            </a:r>
            <a:br>
              <a:rPr lang="en-US" sz="2000" dirty="0"/>
            </a:br>
            <a:r>
              <a:rPr lang="en-US" sz="2000" u="sng" dirty="0"/>
              <a:t>Unsatisfactory (1)</a:t>
            </a:r>
            <a:r>
              <a:rPr lang="en-US" sz="2000" dirty="0"/>
              <a:t>		</a:t>
            </a:r>
            <a:r>
              <a:rPr lang="en-US" sz="2000" u="sng" dirty="0"/>
              <a:t>Satisfactory (2)</a:t>
            </a:r>
            <a:r>
              <a:rPr lang="en-US" sz="2000" dirty="0"/>
              <a:t>		</a:t>
            </a:r>
            <a:r>
              <a:rPr lang="en-US" sz="2000" u="sng" dirty="0"/>
              <a:t>Good (3)</a:t>
            </a:r>
            <a:r>
              <a:rPr lang="en-US" sz="2000" dirty="0"/>
              <a:t>		           </a:t>
            </a:r>
            <a:r>
              <a:rPr lang="en-US" sz="2000" u="sng" dirty="0"/>
              <a:t>Subject Tested/Level of Accomplishment</a:t>
            </a:r>
            <a:r>
              <a:rPr lang="he-IL" sz="2000" dirty="0"/>
              <a:t> </a:t>
            </a:r>
            <a:r>
              <a:rPr lang="en-US" sz="2000" dirty="0"/>
              <a:t>  </a:t>
            </a:r>
            <a:br>
              <a:rPr lang="he-IL" sz="2000" dirty="0"/>
            </a:br>
            <a:r>
              <a:rPr lang="en-US" sz="2000" dirty="0"/>
              <a:t>…			…			…		           …</a:t>
            </a:r>
            <a:br>
              <a:rPr lang="en-US" sz="2000" dirty="0"/>
            </a:br>
            <a:r>
              <a:rPr lang="en-US" sz="2000" dirty="0"/>
              <a:t>…			…			…		           …</a:t>
            </a:r>
            <a:br>
              <a:rPr lang="he-IL" sz="1800" dirty="0">
                <a:cs typeface="+mn-cs"/>
              </a:rPr>
            </a:br>
            <a:r>
              <a:rPr lang="en-US" sz="1800" dirty="0">
                <a:cs typeface="+mn-cs"/>
              </a:rPr>
              <a:t>[The student] defined		[The student] connected	[The student] connected        Clarification of the Zionist gangs’ goal of</a:t>
            </a:r>
            <a:br>
              <a:rPr lang="en-US" sz="1800" dirty="0">
                <a:cs typeface="+mn-cs"/>
              </a:rPr>
            </a:br>
            <a:r>
              <a:rPr lang="en-US" sz="1800" dirty="0">
                <a:cs typeface="+mn-cs"/>
              </a:rPr>
              <a:t>correctly the Zionist		correctly the Zionist gangs’	accurately the perpetration   perpetrating massacres</a:t>
            </a:r>
            <a:br>
              <a:rPr lang="en-US" sz="1800" dirty="0">
                <a:cs typeface="+mn-cs"/>
              </a:rPr>
            </a:br>
            <a:r>
              <a:rPr lang="en-US" sz="1800" dirty="0">
                <a:cs typeface="+mn-cs"/>
              </a:rPr>
              <a:t>gangs’ goal of perpetrating	thought to their perpetration	of Zionist massacres to          </a:t>
            </a:r>
            <a:br>
              <a:rPr lang="en-US" sz="1800" dirty="0">
                <a:cs typeface="+mn-cs"/>
              </a:rPr>
            </a:br>
            <a:r>
              <a:rPr lang="en-US" sz="1800" dirty="0">
                <a:cs typeface="+mn-cs"/>
              </a:rPr>
              <a:t>massacres </a:t>
            </a:r>
            <a:r>
              <a:rPr lang="en-US" sz="1800" b="1" dirty="0">
                <a:cs typeface="+mn-cs"/>
              </a:rPr>
              <a:t>[but did not</a:t>
            </a:r>
            <a:r>
              <a:rPr lang="en-US" sz="1800" dirty="0">
                <a:cs typeface="+mn-cs"/>
              </a:rPr>
              <a:t>	of massacres		Jewish religious thought</a:t>
            </a:r>
            <a:br>
              <a:rPr lang="en-US" sz="1800" dirty="0">
                <a:cs typeface="+mn-cs"/>
              </a:rPr>
            </a:br>
            <a:r>
              <a:rPr lang="en-US" sz="1800" b="1" dirty="0">
                <a:cs typeface="+mn-cs"/>
              </a:rPr>
              <a:t>connect that to Jewish or</a:t>
            </a:r>
            <a:br>
              <a:rPr lang="en-US" sz="1800" b="1" dirty="0">
                <a:cs typeface="+mn-cs"/>
              </a:rPr>
            </a:br>
            <a:r>
              <a:rPr lang="en-US" sz="1800" b="1" dirty="0">
                <a:cs typeface="+mn-cs"/>
              </a:rPr>
              <a:t>Zionist thought!]</a:t>
            </a:r>
            <a:br>
              <a:rPr lang="en-US" sz="1800" b="1" dirty="0">
                <a:cs typeface="+mn-cs"/>
              </a:rPr>
            </a:br>
            <a:r>
              <a:rPr lang="en-US" sz="1800" dirty="0">
                <a:cs typeface="+mn-cs"/>
              </a:rPr>
              <a:t> </a:t>
            </a:r>
            <a:r>
              <a:rPr lang="he-IL" sz="1800" dirty="0">
                <a:cs typeface="+mn-cs"/>
              </a:rPr>
              <a:t>							</a:t>
            </a:r>
            <a:br>
              <a:rPr lang="he-IL" sz="1800" dirty="0">
                <a:cs typeface="+mn-cs"/>
              </a:rPr>
            </a:br>
            <a:r>
              <a:rPr lang="en-US" sz="1800" dirty="0">
                <a:cs typeface="+mn-cs"/>
              </a:rPr>
              <a:t>(Teacher’s Guide, </a:t>
            </a:r>
            <a:r>
              <a:rPr lang="en-US" sz="1800" i="1" dirty="0">
                <a:cs typeface="+mn-cs"/>
              </a:rPr>
              <a:t>Geography and Modern and Contemporary History of Palestine</a:t>
            </a:r>
            <a:r>
              <a:rPr lang="en-US" sz="1800" dirty="0">
                <a:cs typeface="+mn-cs"/>
              </a:rPr>
              <a:t>, Grade 10 (2018) p. 164)</a:t>
            </a:r>
            <a:r>
              <a:rPr lang="he-IL" sz="1800" dirty="0">
                <a:cs typeface="+mn-cs"/>
              </a:rPr>
              <a:t>									</a:t>
            </a:r>
            <a:br>
              <a:rPr lang="he-IL" sz="1800" dirty="0">
                <a:cs typeface="+mn-cs"/>
              </a:rPr>
            </a:br>
            <a:endParaRPr lang="he-IL" sz="1800" u="sng" dirty="0">
              <a:cs typeface="+mn-cs"/>
            </a:endParaRPr>
          </a:p>
        </p:txBody>
      </p:sp>
      <p:pic>
        <p:nvPicPr>
          <p:cNvPr id="4" name="מציין מיקום תוכן 3">
            <a:extLst>
              <a:ext uri="{FF2B5EF4-FFF2-40B4-BE49-F238E27FC236}">
                <a16:creationId xmlns:a16="http://schemas.microsoft.com/office/drawing/2014/main" id="{5BBDAC5D-74F5-4B06-B39C-A4097F01EA6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5525" y="3050770"/>
            <a:ext cx="7600950" cy="3807229"/>
          </a:xfrm>
          <a:prstGeom prst="rect">
            <a:avLst/>
          </a:prstGeom>
          <a:noFill/>
          <a:ln>
            <a:noFill/>
          </a:ln>
        </p:spPr>
      </p:pic>
    </p:spTree>
    <p:extLst>
      <p:ext uri="{BB962C8B-B14F-4D97-AF65-F5344CB8AC3E}">
        <p14:creationId xmlns:p14="http://schemas.microsoft.com/office/powerpoint/2010/main" val="746984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10524A9E-D3FF-455B-930D-C0F2366D82C1}"/>
              </a:ext>
            </a:extLst>
          </p:cNvPr>
          <p:cNvSpPr txBox="1"/>
          <p:nvPr/>
        </p:nvSpPr>
        <p:spPr>
          <a:xfrm>
            <a:off x="3048693" y="3244334"/>
            <a:ext cx="6097384" cy="646331"/>
          </a:xfrm>
          <a:prstGeom prst="rect">
            <a:avLst/>
          </a:prstGeom>
          <a:noFill/>
        </p:spPr>
        <p:txBody>
          <a:bodyPr wrap="square">
            <a:spAutoFit/>
          </a:bodyPr>
          <a:lstStyle/>
          <a:p>
            <a:pPr algn="ctr"/>
            <a:r>
              <a:rPr lang="en-US" sz="3600" b="1" dirty="0"/>
              <a:t>Peace?</a:t>
            </a:r>
            <a:endParaRPr lang="he-IL" sz="3600" dirty="0"/>
          </a:p>
        </p:txBody>
      </p:sp>
    </p:spTree>
    <p:extLst>
      <p:ext uri="{BB962C8B-B14F-4D97-AF65-F5344CB8AC3E}">
        <p14:creationId xmlns:p14="http://schemas.microsoft.com/office/powerpoint/2010/main" val="756671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082F59-1F46-4B42-BEDF-DD22EC308009}"/>
              </a:ext>
            </a:extLst>
          </p:cNvPr>
          <p:cNvSpPr>
            <a:spLocks noGrp="1"/>
          </p:cNvSpPr>
          <p:nvPr>
            <p:ph type="title"/>
          </p:nvPr>
        </p:nvSpPr>
        <p:spPr>
          <a:xfrm>
            <a:off x="838200" y="57150"/>
            <a:ext cx="10515600" cy="3226377"/>
          </a:xfrm>
        </p:spPr>
        <p:txBody>
          <a:bodyPr>
            <a:normAutofit fontScale="90000"/>
          </a:bodyPr>
          <a:lstStyle/>
          <a:p>
            <a:pPr algn="l" rtl="0"/>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r>
              <a:rPr lang="en-US" sz="2000" dirty="0">
                <a:cs typeface="Calibri Light" panose="020F0302020204030204" pitchFamily="34" charset="0"/>
              </a:rPr>
              <a:t>The only reference in the schoolbooks to the issue of peace with Israel is found in Arafat’s letter to Rabin prior to the signing of the Oslo Accords in 1993, given in a history textbook. But peace and co-existence with Israel are never advocated in any schoolbook throughout the entire curriculum. Following are the relevant excerpts from Arafat’s letter:</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“…The Palestine Liberation Organization recognizes the State of Israel’s right to live in peace and security. The Organization accepts the UN Security Council’s resolutions Nos. 242 and 338. The Organization commits itself to the peace process in the Middle East and to the peaceful resolution of the conflict between the two parties and declares that all the political issues related to the permanent situation will be solved through negotiations. Accordingly, the Organization denounces the use of terror and other violent actions…”</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Geography and Modern and Contemporary History of Palestine</a:t>
            </a:r>
            <a:r>
              <a:rPr lang="en-US" sz="2000" dirty="0">
                <a:cs typeface="Calibri Light" panose="020F0302020204030204" pitchFamily="34" charset="0"/>
              </a:rPr>
              <a:t>, Grade 10, Part 2 (2020) p. 77) </a:t>
            </a:r>
            <a:br>
              <a:rPr lang="he-IL" sz="2000" dirty="0"/>
            </a:br>
            <a:br>
              <a:rPr lang="en-US" sz="2000" dirty="0"/>
            </a:br>
            <a:br>
              <a:rPr lang="en-US" sz="2000" dirty="0"/>
            </a:br>
            <a:endParaRPr lang="he-IL" sz="2000" dirty="0"/>
          </a:p>
        </p:txBody>
      </p:sp>
      <p:pic>
        <p:nvPicPr>
          <p:cNvPr id="6" name="מציין מיקום תוכן 6">
            <a:extLst>
              <a:ext uri="{FF2B5EF4-FFF2-40B4-BE49-F238E27FC236}">
                <a16:creationId xmlns:a16="http://schemas.microsoft.com/office/drawing/2014/main" id="{2C932056-296D-4FED-96F6-C1FA891A59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8349" y="3500323"/>
            <a:ext cx="5375302" cy="3025775"/>
          </a:xfrm>
        </p:spPr>
      </p:pic>
    </p:spTree>
    <p:extLst>
      <p:ext uri="{BB962C8B-B14F-4D97-AF65-F5344CB8AC3E}">
        <p14:creationId xmlns:p14="http://schemas.microsoft.com/office/powerpoint/2010/main" val="2678556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7C28A2-6C8B-6378-89AF-07BFCEE84B43}"/>
              </a:ext>
            </a:extLst>
          </p:cNvPr>
          <p:cNvSpPr>
            <a:spLocks noGrp="1"/>
          </p:cNvSpPr>
          <p:nvPr>
            <p:ph type="title"/>
          </p:nvPr>
        </p:nvSpPr>
        <p:spPr/>
        <p:txBody>
          <a:bodyPr>
            <a:normAutofit/>
          </a:bodyPr>
          <a:lstStyle/>
          <a:p>
            <a:pPr algn="l" rtl="0"/>
            <a:r>
              <a:rPr lang="en-US" sz="2000" dirty="0"/>
              <a:t>Instead of peace advocacy, the PA schoolbooks in UNRWA use call for a violent struggle for the liberation of Palestine in its entirety, as we shall see in the following slides. A hint of the war indoctrination is given in the Palestinian Authority’s national anthem that is learned in class:</a:t>
            </a:r>
            <a:endParaRPr lang="he-IL" sz="2000" dirty="0"/>
          </a:p>
        </p:txBody>
      </p:sp>
      <p:sp>
        <p:nvSpPr>
          <p:cNvPr id="3" name="מציין מיקום תוכן 2">
            <a:extLst>
              <a:ext uri="{FF2B5EF4-FFF2-40B4-BE49-F238E27FC236}">
                <a16:creationId xmlns:a16="http://schemas.microsoft.com/office/drawing/2014/main" id="{9DF6B490-88F7-52D0-9342-7993C99268CD}"/>
              </a:ext>
            </a:extLst>
          </p:cNvPr>
          <p:cNvSpPr>
            <a:spLocks noGrp="1"/>
          </p:cNvSpPr>
          <p:nvPr>
            <p:ph idx="1"/>
          </p:nvPr>
        </p:nvSpPr>
        <p:spPr>
          <a:xfrm>
            <a:off x="838200" y="5993475"/>
            <a:ext cx="10515600" cy="183487"/>
          </a:xfrm>
        </p:spPr>
        <p:txBody>
          <a:bodyPr>
            <a:normAutofit fontScale="25000" lnSpcReduction="20000"/>
          </a:bodyPr>
          <a:lstStyle/>
          <a:p>
            <a:pPr marL="0" indent="0">
              <a:buNone/>
            </a:pPr>
            <a:endParaRPr lang="he-IL" dirty="0"/>
          </a:p>
        </p:txBody>
      </p:sp>
    </p:spTree>
    <p:extLst>
      <p:ext uri="{BB962C8B-B14F-4D97-AF65-F5344CB8AC3E}">
        <p14:creationId xmlns:p14="http://schemas.microsoft.com/office/powerpoint/2010/main" val="4133293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descr="חל גא 15">
            <a:extLst>
              <a:ext uri="{FF2B5EF4-FFF2-40B4-BE49-F238E27FC236}">
                <a16:creationId xmlns:a16="http://schemas.microsoft.com/office/drawing/2014/main" id="{7AD582F0-9290-4F11-B642-5E311D73D17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0800" y="365125"/>
            <a:ext cx="3784600" cy="2860675"/>
          </a:xfrm>
          <a:prstGeom prst="rect">
            <a:avLst/>
          </a:prstGeom>
          <a:noFill/>
          <a:ln>
            <a:noFill/>
          </a:ln>
        </p:spPr>
      </p:pic>
      <p:pic>
        <p:nvPicPr>
          <p:cNvPr id="7" name="תמונה 6" descr="חל גא 16">
            <a:extLst>
              <a:ext uri="{FF2B5EF4-FFF2-40B4-BE49-F238E27FC236}">
                <a16:creationId xmlns:a16="http://schemas.microsoft.com/office/drawing/2014/main" id="{C8D0786C-7ABB-4F40-9969-5EF51D3EDF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70800" y="3429000"/>
            <a:ext cx="3784600" cy="3124199"/>
          </a:xfrm>
          <a:prstGeom prst="rect">
            <a:avLst/>
          </a:prstGeom>
          <a:noFill/>
          <a:ln>
            <a:noFill/>
          </a:ln>
        </p:spPr>
      </p:pic>
      <p:sp>
        <p:nvSpPr>
          <p:cNvPr id="4" name="Rectangle 2">
            <a:extLst>
              <a:ext uri="{FF2B5EF4-FFF2-40B4-BE49-F238E27FC236}">
                <a16:creationId xmlns:a16="http://schemas.microsoft.com/office/drawing/2014/main" id="{950DFC99-A3E0-4F35-96B9-A87058CA6B0A}"/>
              </a:ext>
            </a:extLst>
          </p:cNvPr>
          <p:cNvSpPr>
            <a:spLocks noChangeArrowheads="1"/>
          </p:cNvSpPr>
          <p:nvPr/>
        </p:nvSpPr>
        <p:spPr bwMode="auto">
          <a:xfrm>
            <a:off x="839586" y="466347"/>
            <a:ext cx="5256414"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4229100" algn="r"/>
              </a:tabLst>
              <a:defRPr>
                <a:solidFill>
                  <a:schemeClr val="tx1"/>
                </a:solidFill>
                <a:latin typeface="Arial" panose="020B0604020202020204" pitchFamily="34" charset="0"/>
              </a:defRPr>
            </a:lvl1pPr>
            <a:lvl2pPr algn="l" rtl="0" eaLnBrk="0" fontAlgn="base" hangingPunct="0">
              <a:spcBef>
                <a:spcPct val="0"/>
              </a:spcBef>
              <a:spcAft>
                <a:spcPct val="0"/>
              </a:spcAft>
              <a:tabLst>
                <a:tab pos="4229100" algn="r"/>
              </a:tabLst>
              <a:defRPr>
                <a:solidFill>
                  <a:schemeClr val="tx1"/>
                </a:solidFill>
                <a:latin typeface="Arial" panose="020B0604020202020204" pitchFamily="34" charset="0"/>
              </a:defRPr>
            </a:lvl2pPr>
            <a:lvl3pPr algn="l" rtl="0" eaLnBrk="0" fontAlgn="base" hangingPunct="0">
              <a:spcBef>
                <a:spcPct val="0"/>
              </a:spcBef>
              <a:spcAft>
                <a:spcPct val="0"/>
              </a:spcAft>
              <a:tabLst>
                <a:tab pos="4229100" algn="r"/>
              </a:tabLst>
              <a:defRPr>
                <a:solidFill>
                  <a:schemeClr val="tx1"/>
                </a:solidFill>
                <a:latin typeface="Arial" panose="020B0604020202020204" pitchFamily="34" charset="0"/>
              </a:defRPr>
            </a:lvl3pPr>
            <a:lvl4pPr algn="l" rtl="0" eaLnBrk="0" fontAlgn="base" hangingPunct="0">
              <a:spcBef>
                <a:spcPct val="0"/>
              </a:spcBef>
              <a:spcAft>
                <a:spcPct val="0"/>
              </a:spcAft>
              <a:tabLst>
                <a:tab pos="4229100" algn="r"/>
              </a:tabLst>
              <a:defRPr>
                <a:solidFill>
                  <a:schemeClr val="tx1"/>
                </a:solidFill>
                <a:latin typeface="Arial" panose="020B0604020202020204" pitchFamily="34" charset="0"/>
              </a:defRPr>
            </a:lvl4pPr>
            <a:lvl5pPr algn="l" rtl="0" eaLnBrk="0" fontAlgn="base" hangingPunct="0">
              <a:spcBef>
                <a:spcPct val="0"/>
              </a:spcBef>
              <a:spcAft>
                <a:spcPct val="0"/>
              </a:spcAft>
              <a:tabLst>
                <a:tab pos="4229100" algn="r"/>
              </a:tabLst>
              <a:defRPr>
                <a:solidFill>
                  <a:schemeClr val="tx1"/>
                </a:solidFill>
                <a:latin typeface="Arial" panose="020B0604020202020204" pitchFamily="34" charset="0"/>
              </a:defRPr>
            </a:lvl5pPr>
            <a:lvl6pPr algn="l" rtl="0" eaLnBrk="0" fontAlgn="base" hangingPunct="0">
              <a:spcBef>
                <a:spcPct val="0"/>
              </a:spcBef>
              <a:spcAft>
                <a:spcPct val="0"/>
              </a:spcAft>
              <a:tabLst>
                <a:tab pos="4229100" algn="r"/>
              </a:tabLst>
              <a:defRPr>
                <a:solidFill>
                  <a:schemeClr val="tx1"/>
                </a:solidFill>
                <a:latin typeface="Arial" panose="020B0604020202020204" pitchFamily="34" charset="0"/>
              </a:defRPr>
            </a:lvl6pPr>
            <a:lvl7pPr algn="l" rtl="0" eaLnBrk="0" fontAlgn="base" hangingPunct="0">
              <a:spcBef>
                <a:spcPct val="0"/>
              </a:spcBef>
              <a:spcAft>
                <a:spcPct val="0"/>
              </a:spcAft>
              <a:tabLst>
                <a:tab pos="4229100" algn="r"/>
              </a:tabLst>
              <a:defRPr>
                <a:solidFill>
                  <a:schemeClr val="tx1"/>
                </a:solidFill>
                <a:latin typeface="Arial" panose="020B0604020202020204" pitchFamily="34" charset="0"/>
              </a:defRPr>
            </a:lvl7pPr>
            <a:lvl8pPr algn="l" rtl="0" eaLnBrk="0" fontAlgn="base" hangingPunct="0">
              <a:spcBef>
                <a:spcPct val="0"/>
              </a:spcBef>
              <a:spcAft>
                <a:spcPct val="0"/>
              </a:spcAft>
              <a:tabLst>
                <a:tab pos="4229100" algn="r"/>
              </a:tabLst>
              <a:defRPr>
                <a:solidFill>
                  <a:schemeClr val="tx1"/>
                </a:solidFill>
                <a:latin typeface="Arial" panose="020B0604020202020204" pitchFamily="34" charset="0"/>
              </a:defRPr>
            </a:lvl8pPr>
            <a:lvl9pPr algn="l" rtl="0" eaLnBrk="0" fontAlgn="base" hangingPunct="0">
              <a:spcBef>
                <a:spcPct val="0"/>
              </a:spcBef>
              <a:spcAft>
                <a:spcPct val="0"/>
              </a:spcAft>
              <a:tabLst>
                <a:tab pos="42291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Expressions of violence in the Palestinian Authority’s national anthem taught in school:</a:t>
            </a: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endPar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"Let us know our national anthem:</a:t>
            </a: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lang="en-US" altLang="he-IL" sz="1200" dirty="0">
                <a:latin typeface="+mj-lt"/>
                <a:cs typeface="Calibri Light" panose="020F0302020204030204" pitchFamily="34" charset="0"/>
              </a:rPr>
              <a:t>Activity 1: We will listen and repeat:</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land, O land of the forefathers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people, O people of eternity</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With my determination, my fire and the </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volcano of my revenge </a:t>
            </a:r>
            <a:endParaRPr lang="en-US" altLang="he-IL" sz="1200" b="1" dirty="0">
              <a:latin typeface="+mj-lt"/>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And my blood's yearning to my land and my home</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 have climbed mountains and embarked on a struggle</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 defeated the impossible and shattered the shackles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land, O land of the forefathers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people, O people of eternity</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In the winds' storm and </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the weapon's fire</a:t>
            </a:r>
            <a:endParaRPr kumimoji="0" lang="en-US" altLang="he-IL" sz="1200" b="1"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And my people's determination to carry on the struggle</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Palestine is my home and the road to my victory</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lvl="0"/>
            <a:r>
              <a:rPr lang="en-US" altLang="he-IL" sz="1200" b="1" dirty="0">
                <a:latin typeface="+mj-lt"/>
                <a:ea typeface="Calibri" panose="020F0502020204030204" pitchFamily="34" charset="0"/>
                <a:cs typeface="Calibri Light" panose="020F0302020204030204" pitchFamily="34" charset="0"/>
              </a:rPr>
              <a:t>Palestine is my revenge </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and the land of steadfastness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land, O land of the forefathers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people, O people of eternity</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By the oath under the flag's shadow </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By my people's determination, and by the pain's fire</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 shall live as a </a:t>
            </a:r>
            <a:r>
              <a:rPr lang="en-US" altLang="he-IL" sz="1200" b="1" i="1" dirty="0" err="1">
                <a:latin typeface="+mj-lt"/>
                <a:ea typeface="Calibri" panose="020F0502020204030204" pitchFamily="34" charset="0"/>
                <a:cs typeface="Calibri Light" panose="020F0302020204030204" pitchFamily="34" charset="0"/>
              </a:rPr>
              <a:t>f</a:t>
            </a:r>
            <a:r>
              <a:rPr kumimoji="0" lang="en-US" altLang="he-IL" sz="1200" b="1"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idai</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and I shall continue as a </a:t>
            </a:r>
            <a:r>
              <a:rPr lang="en-US" altLang="he-IL" sz="1200" b="1" i="1" dirty="0" err="1">
                <a:latin typeface="+mj-lt"/>
                <a:ea typeface="Calibri" panose="020F0502020204030204" pitchFamily="34" charset="0"/>
                <a:cs typeface="Calibri Light" panose="020F0302020204030204" pitchFamily="34" charset="0"/>
              </a:rPr>
              <a:t>f</a:t>
            </a:r>
            <a:r>
              <a:rPr kumimoji="0" lang="en-US" altLang="he-IL" sz="1200" b="1"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idai</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endParaRPr kumimoji="0" lang="en-US" altLang="he-IL" sz="1200" b="1"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And</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 shall die as a </a:t>
            </a:r>
            <a:r>
              <a:rPr lang="en-US" altLang="he-IL" sz="1200" b="1" i="1" dirty="0" err="1">
                <a:latin typeface="+mj-lt"/>
                <a:ea typeface="Calibri" panose="020F0502020204030204" pitchFamily="34" charset="0"/>
                <a:cs typeface="Calibri Light" panose="020F0302020204030204" pitchFamily="34" charset="0"/>
              </a:rPr>
              <a:t>f</a:t>
            </a:r>
            <a:r>
              <a:rPr kumimoji="0" lang="en-US" altLang="he-IL" sz="1200" b="1"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idai</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until I return</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land, O land of the forefathers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people, O people of eternity“</a:t>
            </a: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endParaRPr lang="en-US" altLang="he-IL" sz="1200" dirty="0">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cs typeface="Calibri Light" panose="020F0302020204030204" pitchFamily="34" charset="0"/>
              </a:rPr>
              <a:t>(</a:t>
            </a:r>
            <a:r>
              <a:rPr kumimoji="0" lang="en-US" altLang="he-IL" sz="1200" b="0" i="1" u="none" strike="noStrike" cap="none" normalizeH="0" baseline="0" dirty="0">
                <a:ln>
                  <a:noFill/>
                </a:ln>
                <a:solidFill>
                  <a:schemeClr val="tx1"/>
                </a:solidFill>
                <a:effectLst/>
                <a:latin typeface="+mj-lt"/>
                <a:cs typeface="Calibri Light" panose="020F0302020204030204" pitchFamily="34" charset="0"/>
              </a:rPr>
              <a:t>National and Social Upbringing</a:t>
            </a:r>
            <a:r>
              <a:rPr kumimoji="0" lang="en-US" altLang="he-IL" sz="1200" b="0" u="none" strike="noStrike" cap="none" normalizeH="0" baseline="0" dirty="0">
                <a:ln>
                  <a:noFill/>
                </a:ln>
                <a:solidFill>
                  <a:schemeClr val="tx1"/>
                </a:solidFill>
                <a:effectLst/>
                <a:latin typeface="+mj-lt"/>
                <a:cs typeface="Calibri Light" panose="020F0302020204030204" pitchFamily="34" charset="0"/>
              </a:rPr>
              <a:t>, Grade 3, Part 1 (2020) pp. 16-17. </a:t>
            </a:r>
            <a:r>
              <a:rPr lang="en-US" altLang="he-IL" sz="1200" b="1" dirty="0">
                <a:latin typeface="+mj-lt"/>
                <a:cs typeface="Calibri Light" panose="020F0302020204030204" pitchFamily="34" charset="0"/>
              </a:rPr>
              <a:t>Emphasis added)</a:t>
            </a:r>
            <a:endParaRPr lang="en-US" altLang="he-IL" sz="1200" dirty="0">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endParaRPr lang="en-US" altLang="he-IL" sz="1200" b="1" dirty="0">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lang="en-US" altLang="he-IL" sz="1200" dirty="0">
                <a:latin typeface="+mj-lt"/>
                <a:cs typeface="Calibri Light" panose="020F0302020204030204" pitchFamily="34" charset="0"/>
              </a:rPr>
              <a:t>*</a:t>
            </a:r>
            <a:r>
              <a:rPr lang="en-US" altLang="he-IL" sz="1200" i="1" dirty="0" err="1">
                <a:latin typeface="+mj-lt"/>
                <a:cs typeface="Calibri Light" panose="020F0302020204030204" pitchFamily="34" charset="0"/>
              </a:rPr>
              <a:t>Fidai</a:t>
            </a:r>
            <a:r>
              <a:rPr lang="en-US" altLang="he-IL" sz="1200" dirty="0">
                <a:latin typeface="+mj-lt"/>
                <a:cs typeface="Calibri Light" panose="020F0302020204030204" pitchFamily="34" charset="0"/>
              </a:rPr>
              <a:t> – a self-sacrificing person; this term is used nowadays to denote the members of the Palestinian terrorist organizations.</a:t>
            </a:r>
            <a:endParaRPr kumimoji="0" lang="en-US" altLang="he-IL" sz="1200" i="0" u="none" strike="noStrike" cap="none" normalizeH="0" baseline="0" dirty="0">
              <a:ln>
                <a:noFill/>
              </a:ln>
              <a:solidFill>
                <a:schemeClr val="tx1"/>
              </a:solidFill>
              <a:effectLst/>
              <a:latin typeface="+mj-lt"/>
              <a:cs typeface="Calibri Light" panose="020F0302020204030204" pitchFamily="34" charset="0"/>
            </a:endParaRPr>
          </a:p>
        </p:txBody>
      </p:sp>
    </p:spTree>
    <p:extLst>
      <p:ext uri="{BB962C8B-B14F-4D97-AF65-F5344CB8AC3E}">
        <p14:creationId xmlns:p14="http://schemas.microsoft.com/office/powerpoint/2010/main" val="169192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A48723-3627-4B5A-BCB1-D87CE43246BF}"/>
              </a:ext>
            </a:extLst>
          </p:cNvPr>
          <p:cNvSpPr>
            <a:spLocks noGrp="1"/>
          </p:cNvSpPr>
          <p:nvPr>
            <p:ph type="title"/>
          </p:nvPr>
        </p:nvSpPr>
        <p:spPr/>
        <p:txBody>
          <a:bodyPr>
            <a:normAutofit/>
          </a:bodyPr>
          <a:lstStyle/>
          <a:p>
            <a:pPr algn="l" rtl="0"/>
            <a:r>
              <a:rPr lang="en-US" sz="2000" dirty="0">
                <a:cs typeface="Calibri Light" panose="020F0302020204030204" pitchFamily="34" charset="0"/>
              </a:rPr>
              <a:t>The liberation struggle as depicted to grade 1 students:</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Our Beautiful Language</a:t>
            </a:r>
            <a:r>
              <a:rPr lang="en-US" sz="2000" dirty="0">
                <a:cs typeface="Calibri Light" panose="020F0302020204030204" pitchFamily="34" charset="0"/>
              </a:rPr>
              <a:t>, Grade 1, Part 2 (2020) p. 83)        </a:t>
            </a:r>
            <a:br>
              <a:rPr lang="he-IL" sz="2000" dirty="0"/>
            </a:br>
            <a:endParaRPr lang="he-IL" sz="2000" dirty="0"/>
          </a:p>
        </p:txBody>
      </p:sp>
      <p:pic>
        <p:nvPicPr>
          <p:cNvPr id="6" name="מציין מיקום תוכן 5">
            <a:extLst>
              <a:ext uri="{FF2B5EF4-FFF2-40B4-BE49-F238E27FC236}">
                <a16:creationId xmlns:a16="http://schemas.microsoft.com/office/drawing/2014/main" id="{556CB5DD-F2E6-471C-8ABA-4AE9A6F620B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2576" y="1825625"/>
            <a:ext cx="5346847" cy="4351338"/>
          </a:xfrm>
          <a:prstGeom prst="rect">
            <a:avLst/>
          </a:prstGeom>
          <a:noFill/>
          <a:ln>
            <a:noFill/>
          </a:ln>
        </p:spPr>
      </p:pic>
    </p:spTree>
    <p:extLst>
      <p:ext uri="{BB962C8B-B14F-4D97-AF65-F5344CB8AC3E}">
        <p14:creationId xmlns:p14="http://schemas.microsoft.com/office/powerpoint/2010/main" val="2293805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8844F5-B1E3-7944-1088-40FE79EE45AB}"/>
              </a:ext>
            </a:extLst>
          </p:cNvPr>
          <p:cNvSpPr>
            <a:spLocks noGrp="1"/>
          </p:cNvSpPr>
          <p:nvPr>
            <p:ph type="title"/>
          </p:nvPr>
        </p:nvSpPr>
        <p:spPr>
          <a:xfrm>
            <a:off x="838200" y="365125"/>
            <a:ext cx="10515600" cy="3691104"/>
          </a:xfrm>
        </p:spPr>
        <p:txBody>
          <a:bodyPr>
            <a:normAutofit/>
          </a:bodyPr>
          <a:lstStyle/>
          <a:p>
            <a:pPr algn="l" rtl="0"/>
            <a:r>
              <a:rPr lang="en-US" sz="2000" dirty="0">
                <a:cs typeface="+mn-cs"/>
              </a:rPr>
              <a:t>This national struggle is given a religious character by using the traditional Islamic term “Jihad”:</a:t>
            </a:r>
            <a:br>
              <a:rPr lang="en-US" sz="2000" dirty="0">
                <a:cs typeface="+mn-cs"/>
              </a:rPr>
            </a:br>
            <a:br>
              <a:rPr lang="en-US" sz="2000" dirty="0">
                <a:cs typeface="+mn-cs"/>
              </a:rPr>
            </a:br>
            <a:r>
              <a:rPr lang="en-US" sz="2000" dirty="0">
                <a:cs typeface="+mn-cs"/>
              </a:rPr>
              <a:t>“God urges the believers to Jihad and its financing and warns them against their being occupied with worldly life [matters] instead of [performing] the Jihad and financing it, for worldly life deceives the ones who are occupied with that and the believer should obey the orders of God and His Messenger [Muhammad] regarding that and refrain from disobeying Him, so that he would achieve the reward and credit on the Day of Resurrection.”</a:t>
            </a:r>
            <a:br>
              <a:rPr lang="en-US" sz="2000" dirty="0">
                <a:cs typeface="+mn-cs"/>
              </a:rPr>
            </a:br>
            <a:br>
              <a:rPr lang="en-US" sz="2000" dirty="0">
                <a:cs typeface="+mn-cs"/>
              </a:rPr>
            </a:br>
            <a:r>
              <a:rPr lang="en-US" sz="2000" dirty="0">
                <a:cs typeface="+mn-cs"/>
              </a:rPr>
              <a:t>(</a:t>
            </a:r>
            <a:r>
              <a:rPr lang="en-US" sz="2000" i="1" dirty="0">
                <a:cs typeface="+mn-cs"/>
              </a:rPr>
              <a:t>Islamic Education</a:t>
            </a:r>
            <a:r>
              <a:rPr lang="en-US" sz="2000" dirty="0">
                <a:cs typeface="+mn-cs"/>
              </a:rPr>
              <a:t>, Grade 9, Part 1 (2020) p. 27)  </a:t>
            </a:r>
            <a:br>
              <a:rPr lang="he-IL" sz="2000" dirty="0">
                <a:cs typeface="+mn-cs"/>
              </a:rPr>
            </a:br>
            <a:endParaRPr lang="he-IL" sz="2000" dirty="0"/>
          </a:p>
        </p:txBody>
      </p:sp>
      <p:sp>
        <p:nvSpPr>
          <p:cNvPr id="3" name="מציין מיקום תוכן 2">
            <a:extLst>
              <a:ext uri="{FF2B5EF4-FFF2-40B4-BE49-F238E27FC236}">
                <a16:creationId xmlns:a16="http://schemas.microsoft.com/office/drawing/2014/main" id="{231185E7-A441-1AA0-CFB8-696EED5421B4}"/>
              </a:ext>
            </a:extLst>
          </p:cNvPr>
          <p:cNvSpPr>
            <a:spLocks noGrp="1"/>
          </p:cNvSpPr>
          <p:nvPr>
            <p:ph idx="1"/>
          </p:nvPr>
        </p:nvSpPr>
        <p:spPr>
          <a:xfrm>
            <a:off x="838200" y="3840479"/>
            <a:ext cx="10515600" cy="2652396"/>
          </a:xfrm>
        </p:spPr>
        <p:txBody>
          <a:bodyPr/>
          <a:lstStyle/>
          <a:p>
            <a:pPr marL="0" indent="0">
              <a:buNone/>
            </a:pPr>
            <a:endParaRPr lang="he-IL" dirty="0"/>
          </a:p>
        </p:txBody>
      </p:sp>
      <p:pic>
        <p:nvPicPr>
          <p:cNvPr id="4" name="מציין מיקום תוכן 4">
            <a:extLst>
              <a:ext uri="{FF2B5EF4-FFF2-40B4-BE49-F238E27FC236}">
                <a16:creationId xmlns:a16="http://schemas.microsoft.com/office/drawing/2014/main" id="{EC06A746-1274-7258-1A48-E0D8B5AB9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143" y="3840479"/>
            <a:ext cx="10455657" cy="2552007"/>
          </a:xfrm>
          <a:prstGeom prst="rect">
            <a:avLst/>
          </a:prstGeom>
        </p:spPr>
      </p:pic>
    </p:spTree>
    <p:extLst>
      <p:ext uri="{BB962C8B-B14F-4D97-AF65-F5344CB8AC3E}">
        <p14:creationId xmlns:p14="http://schemas.microsoft.com/office/powerpoint/2010/main" val="66585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B39E704F-78F1-4C04-8CE9-BF4B74CAC948}"/>
              </a:ext>
            </a:extLst>
          </p:cNvPr>
          <p:cNvSpPr txBox="1"/>
          <p:nvPr/>
        </p:nvSpPr>
        <p:spPr>
          <a:xfrm>
            <a:off x="3048693" y="3244334"/>
            <a:ext cx="6097384" cy="646331"/>
          </a:xfrm>
          <a:prstGeom prst="rect">
            <a:avLst/>
          </a:prstGeom>
          <a:noFill/>
        </p:spPr>
        <p:txBody>
          <a:bodyPr wrap="square">
            <a:spAutoFit/>
          </a:bodyPr>
          <a:lstStyle/>
          <a:p>
            <a:pPr algn="ctr"/>
            <a:r>
              <a:rPr lang="en-US" sz="3600" b="1" dirty="0"/>
              <a:t>De-legitimization</a:t>
            </a:r>
            <a:endParaRPr lang="he-IL" sz="3600" dirty="0"/>
          </a:p>
        </p:txBody>
      </p:sp>
    </p:spTree>
    <p:extLst>
      <p:ext uri="{BB962C8B-B14F-4D97-AF65-F5344CB8AC3E}">
        <p14:creationId xmlns:p14="http://schemas.microsoft.com/office/powerpoint/2010/main" val="756799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8E1504-6430-24C3-DE8C-025BED5EF189}"/>
              </a:ext>
            </a:extLst>
          </p:cNvPr>
          <p:cNvSpPr>
            <a:spLocks noGrp="1"/>
          </p:cNvSpPr>
          <p:nvPr>
            <p:ph type="title"/>
          </p:nvPr>
        </p:nvSpPr>
        <p:spPr>
          <a:xfrm>
            <a:off x="176463" y="128337"/>
            <a:ext cx="11887200" cy="3165813"/>
          </a:xfrm>
        </p:spPr>
        <p:txBody>
          <a:bodyPr>
            <a:normAutofit/>
          </a:bodyPr>
          <a:lstStyle/>
          <a:p>
            <a:pPr algn="l" rtl="0"/>
            <a:r>
              <a:rPr lang="en-US" sz="2000" dirty="0"/>
              <a:t>PA textbooks in UNRWA’s schools also use the Islamic traditional ideal of martyrdom (</a:t>
            </a:r>
            <a:r>
              <a:rPr lang="en-US" sz="2000" i="1" dirty="0"/>
              <a:t>Shahadah</a:t>
            </a:r>
            <a:r>
              <a:rPr lang="en-US" sz="2000" dirty="0"/>
              <a:t>). The martyr (</a:t>
            </a:r>
            <a:r>
              <a:rPr lang="en-US" sz="2000" i="1" dirty="0"/>
              <a:t>Shahid</a:t>
            </a:r>
            <a:r>
              <a:rPr lang="en-US" sz="2000" dirty="0"/>
              <a:t>) gains, according to Islamic belief, much reward in Afterlife, including his marriage to 72 virgins. In the following example, taken from a teacher’s guide in the subject of art, this particular item is included among drawing options for the students (marked in red):</a:t>
            </a:r>
            <a:br>
              <a:rPr lang="en-US" sz="2000" dirty="0"/>
            </a:br>
            <a:br>
              <a:rPr lang="en-US" sz="2000" dirty="0"/>
            </a:br>
            <a:r>
              <a:rPr lang="en-US" sz="2000" dirty="0"/>
              <a:t>“Alternative suggestions:</a:t>
            </a:r>
            <a:br>
              <a:rPr lang="en-US" sz="2000" dirty="0"/>
            </a:br>
            <a:r>
              <a:rPr lang="en-US" sz="2000" dirty="0"/>
              <a:t>…</a:t>
            </a:r>
            <a:br>
              <a:rPr lang="en-US" sz="2000" dirty="0"/>
            </a:br>
            <a:r>
              <a:rPr lang="en-US" sz="2000" dirty="0"/>
              <a:t>3. Drawing a Shahid’s wedding scene </a:t>
            </a:r>
            <a:br>
              <a:rPr lang="en-US" sz="2000" dirty="0"/>
            </a:br>
            <a:r>
              <a:rPr lang="en-US" sz="2000" dirty="0"/>
              <a:t>…”</a:t>
            </a:r>
            <a:br>
              <a:rPr lang="en-US" sz="2000" dirty="0"/>
            </a:br>
            <a:br>
              <a:rPr lang="en-US" sz="2000" dirty="0"/>
            </a:br>
            <a:r>
              <a:rPr lang="en-US" sz="2000" dirty="0"/>
              <a:t>(Teacher’s guide, </a:t>
            </a:r>
            <a:r>
              <a:rPr lang="en-US" sz="2000" i="1" dirty="0"/>
              <a:t>Art Education</a:t>
            </a:r>
            <a:r>
              <a:rPr lang="en-US" sz="2000" dirty="0"/>
              <a:t>, Grade 6 (2017 – latest edition so far) p. 54)</a:t>
            </a:r>
            <a:endParaRPr lang="he-IL" sz="2000" i="1" dirty="0"/>
          </a:p>
        </p:txBody>
      </p:sp>
      <p:pic>
        <p:nvPicPr>
          <p:cNvPr id="4" name="מציין מיקום תוכן 4">
            <a:extLst>
              <a:ext uri="{FF2B5EF4-FFF2-40B4-BE49-F238E27FC236}">
                <a16:creationId xmlns:a16="http://schemas.microsoft.com/office/drawing/2014/main" id="{C4FD0575-8868-B5B4-ED11-A7E5838B72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242" y="3443533"/>
            <a:ext cx="3074820" cy="3165813"/>
          </a:xfrm>
        </p:spPr>
      </p:pic>
    </p:spTree>
    <p:extLst>
      <p:ext uri="{BB962C8B-B14F-4D97-AF65-F5344CB8AC3E}">
        <p14:creationId xmlns:p14="http://schemas.microsoft.com/office/powerpoint/2010/main" val="1597023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D7F78C-11F3-4E4B-AFE6-AE62E8D460D2}"/>
              </a:ext>
            </a:extLst>
          </p:cNvPr>
          <p:cNvSpPr>
            <a:spLocks noGrp="1"/>
          </p:cNvSpPr>
          <p:nvPr>
            <p:ph type="title"/>
          </p:nvPr>
        </p:nvSpPr>
        <p:spPr>
          <a:xfrm>
            <a:off x="962891" y="133004"/>
            <a:ext cx="6269182" cy="6666807"/>
          </a:xfrm>
        </p:spPr>
        <p:txBody>
          <a:bodyPr>
            <a:normAutofit fontScale="90000"/>
          </a:bodyPr>
          <a:lstStyle/>
          <a:p>
            <a:pPr algn="l" rtl="0"/>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r>
              <a:rPr lang="en-US" sz="2200" dirty="0">
                <a:cs typeface="Calibri Light" panose="020F0302020204030204" pitchFamily="34" charset="0"/>
              </a:rPr>
              <a:t>The liberation of Palestine does not end at the 1967 lines. Haifa and Jaffa, two cities inside Israel’s </a:t>
            </a:r>
            <a:r>
              <a:rPr lang="en-US" sz="2200">
                <a:cs typeface="Calibri Light" panose="020F0302020204030204" pitchFamily="34" charset="0"/>
              </a:rPr>
              <a:t>pre-1967 territory, are </a:t>
            </a:r>
            <a:r>
              <a:rPr lang="en-US" sz="2200" dirty="0">
                <a:cs typeface="Calibri Light" panose="020F0302020204030204" pitchFamily="34" charset="0"/>
              </a:rPr>
              <a:t>included too:</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“Let us sing: </a:t>
            </a:r>
            <a:br>
              <a:rPr lang="en-US" sz="2200" dirty="0">
                <a:cs typeface="Calibri Light" panose="020F0302020204030204" pitchFamily="34" charset="0"/>
              </a:rPr>
            </a:br>
            <a:r>
              <a:rPr lang="en-US" sz="2200" dirty="0">
                <a:cs typeface="Calibri Light" panose="020F0302020204030204" pitchFamily="34" charset="0"/>
              </a:rPr>
              <a:t>Children of Palestine</a:t>
            </a:r>
            <a:br>
              <a:rPr lang="en-US" sz="2200" dirty="0">
                <a:cs typeface="Calibri Light" panose="020F0302020204030204" pitchFamily="34" charset="0"/>
              </a:rPr>
            </a:br>
            <a:r>
              <a:rPr lang="en-US" sz="2200" dirty="0">
                <a:cs typeface="Calibri Light" panose="020F0302020204030204" pitchFamily="34" charset="0"/>
              </a:rPr>
              <a:t>I am a lion cub*; I am a flower**</a:t>
            </a:r>
            <a:br>
              <a:rPr lang="he-IL" sz="2200" dirty="0">
                <a:cs typeface="Calibri Light" panose="020F0302020204030204" pitchFamily="34" charset="0"/>
              </a:rPr>
            </a:br>
            <a:r>
              <a:rPr lang="en-US" sz="2200" dirty="0">
                <a:cs typeface="Calibri Light" panose="020F0302020204030204" pitchFamily="34" charset="0"/>
              </a:rPr>
              <a:t>We have given the soul to the Revolution***</a:t>
            </a:r>
            <a:br>
              <a:rPr lang="en-US" sz="2200" dirty="0">
                <a:cs typeface="Calibri Light" panose="020F0302020204030204" pitchFamily="34" charset="0"/>
              </a:rPr>
            </a:br>
            <a:r>
              <a:rPr lang="en-US" sz="2200" dirty="0">
                <a:cs typeface="Calibri Light" panose="020F0302020204030204" pitchFamily="34" charset="0"/>
              </a:rPr>
              <a:t>Our forefathers built houses </a:t>
            </a:r>
            <a:br>
              <a:rPr lang="en-US" sz="2200" dirty="0">
                <a:cs typeface="Calibri Light" panose="020F0302020204030204" pitchFamily="34" charset="0"/>
              </a:rPr>
            </a:br>
            <a:r>
              <a:rPr lang="en-US" sz="2200" dirty="0">
                <a:cs typeface="Calibri Light" panose="020F0302020204030204" pitchFamily="34" charset="0"/>
              </a:rPr>
              <a:t>For us in our free country [in the past]</a:t>
            </a:r>
            <a:br>
              <a:rPr lang="en-US" sz="2200" dirty="0">
                <a:cs typeface="Calibri Light" panose="020F0302020204030204" pitchFamily="34" charset="0"/>
              </a:rPr>
            </a:br>
            <a:r>
              <a:rPr lang="en-US" sz="2200" dirty="0">
                <a:cs typeface="Calibri Light" panose="020F0302020204030204" pitchFamily="34" charset="0"/>
              </a:rPr>
              <a:t>I am a lion cub; I am a flower</a:t>
            </a:r>
            <a:br>
              <a:rPr lang="en-US" sz="2200" dirty="0">
                <a:cs typeface="Calibri Light" panose="020F0302020204030204" pitchFamily="34" charset="0"/>
              </a:rPr>
            </a:br>
            <a:r>
              <a:rPr lang="en-US" sz="2200" dirty="0">
                <a:cs typeface="Calibri Light" panose="020F0302020204030204" pitchFamily="34" charset="0"/>
              </a:rPr>
              <a:t>We have carried the ember of the Revolution</a:t>
            </a:r>
            <a:br>
              <a:rPr lang="en-US" sz="2200" dirty="0">
                <a:cs typeface="Calibri Light" panose="020F0302020204030204" pitchFamily="34" charset="0"/>
              </a:rPr>
            </a:br>
            <a:r>
              <a:rPr lang="en-US" sz="2200" b="1" dirty="0">
                <a:cs typeface="Calibri Light" panose="020F0302020204030204" pitchFamily="34" charset="0"/>
              </a:rPr>
              <a:t>To Haifa, to Jaffa</a:t>
            </a:r>
            <a:br>
              <a:rPr lang="en-US" sz="2200" dirty="0">
                <a:cs typeface="Calibri Light" panose="020F0302020204030204" pitchFamily="34" charset="0"/>
              </a:rPr>
            </a:br>
            <a:r>
              <a:rPr lang="en-US" sz="2200" dirty="0">
                <a:cs typeface="Calibri Light" panose="020F0302020204030204" pitchFamily="34" charset="0"/>
              </a:rPr>
              <a:t>to Al-Aqsa [Mosque], to the [Dome of the] Rock”</a:t>
            </a:r>
            <a:br>
              <a:rPr lang="he-IL" sz="2200" dirty="0">
                <a:cs typeface="Calibri Light" panose="020F0302020204030204" pitchFamily="34" charset="0"/>
              </a:rPr>
            </a:br>
            <a:br>
              <a:rPr lang="he-IL" sz="2200" dirty="0">
                <a:cs typeface="Calibri Light" panose="020F0302020204030204" pitchFamily="34" charset="0"/>
              </a:rPr>
            </a:br>
            <a:r>
              <a:rPr lang="en-US" sz="2200" dirty="0">
                <a:cs typeface="Calibri Light" panose="020F0302020204030204" pitchFamily="34" charset="0"/>
              </a:rPr>
              <a:t>*Lion cub – Male member of the Fatah youth movement</a:t>
            </a:r>
            <a:br>
              <a:rPr lang="en-US" sz="2200" dirty="0">
                <a:cs typeface="Calibri Light" panose="020F0302020204030204" pitchFamily="34" charset="0"/>
              </a:rPr>
            </a:br>
            <a:r>
              <a:rPr lang="en-US" sz="2200" dirty="0">
                <a:cs typeface="Calibri Light" panose="020F0302020204030204" pitchFamily="34" charset="0"/>
              </a:rPr>
              <a:t>**Flower – Female member of that movement</a:t>
            </a:r>
            <a:br>
              <a:rPr lang="en-US" sz="2200" dirty="0">
                <a:cs typeface="Calibri Light" panose="020F0302020204030204" pitchFamily="34" charset="0"/>
              </a:rPr>
            </a:br>
            <a:r>
              <a:rPr lang="en-US" sz="2200" dirty="0">
                <a:cs typeface="Calibri Light" panose="020F0302020204030204" pitchFamily="34" charset="0"/>
              </a:rPr>
              <a:t>***Revolution – Fatah terrorist activity that began on 1.1.1965</a:t>
            </a:r>
            <a:br>
              <a:rPr lang="he-IL" sz="2200" dirty="0">
                <a:cs typeface="Calibri Light" panose="020F0302020204030204" pitchFamily="34" charset="0"/>
              </a:rPr>
            </a:br>
            <a:br>
              <a:rPr lang="en-US" sz="2200" dirty="0"/>
            </a:br>
            <a:r>
              <a:rPr lang="en-US" sz="2200" dirty="0">
                <a:cs typeface="Calibri Light" panose="020F0302020204030204" pitchFamily="34" charset="0"/>
              </a:rPr>
              <a:t>(</a:t>
            </a:r>
            <a:r>
              <a:rPr lang="en-US" sz="2200" i="1" dirty="0">
                <a:cs typeface="Calibri Light" panose="020F0302020204030204" pitchFamily="34" charset="0"/>
              </a:rPr>
              <a:t>Our Beautiful Language</a:t>
            </a:r>
            <a:r>
              <a:rPr lang="en-US" sz="2200" dirty="0">
                <a:cs typeface="Calibri Light" panose="020F0302020204030204" pitchFamily="34" charset="0"/>
              </a:rPr>
              <a:t>, Grade 2, Part 1 (2020) p. 44. </a:t>
            </a:r>
            <a:r>
              <a:rPr lang="en-US" sz="2200" b="1" dirty="0">
                <a:cs typeface="Calibri Light" panose="020F0302020204030204" pitchFamily="34" charset="0"/>
              </a:rPr>
              <a:t>Emphasis added</a:t>
            </a:r>
            <a:r>
              <a:rPr lang="en-US" sz="2200" dirty="0">
                <a:cs typeface="Calibri Light" panose="020F0302020204030204" pitchFamily="34" charset="0"/>
              </a:rPr>
              <a:t>)</a:t>
            </a:r>
            <a:br>
              <a:rPr lang="he-IL" sz="2200" dirty="0"/>
            </a:br>
            <a:br>
              <a:rPr lang="en-US" sz="2200" dirty="0"/>
            </a:br>
            <a:endParaRPr lang="he-IL" sz="2200" dirty="0"/>
          </a:p>
        </p:txBody>
      </p:sp>
      <p:pic>
        <p:nvPicPr>
          <p:cNvPr id="4" name="מציין מיקום תוכן 3" descr="שפה בא 42">
            <a:extLst>
              <a:ext uri="{FF2B5EF4-FFF2-40B4-BE49-F238E27FC236}">
                <a16:creationId xmlns:a16="http://schemas.microsoft.com/office/drawing/2014/main" id="{4C35F5C9-418E-47C9-B801-30B93E58594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9626" y="1117138"/>
            <a:ext cx="4044092" cy="5235575"/>
          </a:xfrm>
          <a:prstGeom prst="rect">
            <a:avLst/>
          </a:prstGeom>
          <a:noFill/>
          <a:ln>
            <a:noFill/>
          </a:ln>
        </p:spPr>
      </p:pic>
    </p:spTree>
    <p:extLst>
      <p:ext uri="{BB962C8B-B14F-4D97-AF65-F5344CB8AC3E}">
        <p14:creationId xmlns:p14="http://schemas.microsoft.com/office/powerpoint/2010/main" val="2442809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A3ED8F-340F-4AA3-A5E4-3C37542AB9A7}"/>
              </a:ext>
            </a:extLst>
          </p:cNvPr>
          <p:cNvSpPr>
            <a:spLocks noGrp="1"/>
          </p:cNvSpPr>
          <p:nvPr>
            <p:ph type="title"/>
          </p:nvPr>
        </p:nvSpPr>
        <p:spPr>
          <a:xfrm>
            <a:off x="532015" y="365125"/>
            <a:ext cx="10821785" cy="2810337"/>
          </a:xfrm>
        </p:spPr>
        <p:txBody>
          <a:bodyPr>
            <a:normAutofit/>
          </a:bodyPr>
          <a:lstStyle/>
          <a:p>
            <a:pPr algn="l" rtl="0"/>
            <a:br>
              <a:rPr lang="he-IL" sz="2000" dirty="0"/>
            </a:br>
            <a:br>
              <a:rPr lang="he-IL" sz="2000" dirty="0"/>
            </a:br>
            <a:r>
              <a:rPr lang="en-US" sz="2000" dirty="0">
                <a:cs typeface="Calibri Light" panose="020F0302020204030204" pitchFamily="34" charset="0"/>
              </a:rPr>
              <a:t>Jaffa is considered a Palestinian occupied city that should be liberated, as said in a language exercise:</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“2. It would be appropriate for Jaffa to return to our bosom.”</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Arabic Language</a:t>
            </a:r>
            <a:r>
              <a:rPr lang="en-US" sz="2000" dirty="0">
                <a:cs typeface="Calibri Light" panose="020F0302020204030204" pitchFamily="34" charset="0"/>
              </a:rPr>
              <a:t>, Grade 8, Part 2 (2019) p. 102)</a:t>
            </a:r>
            <a:br>
              <a:rPr lang="he-IL" sz="2000" dirty="0"/>
            </a:br>
            <a:endParaRPr lang="he-IL" sz="2200" dirty="0"/>
          </a:p>
        </p:txBody>
      </p:sp>
      <p:pic>
        <p:nvPicPr>
          <p:cNvPr id="4" name="מציין מיקום תוכן 3" descr="שפה ח2 101 יפו">
            <a:extLst>
              <a:ext uri="{FF2B5EF4-FFF2-40B4-BE49-F238E27FC236}">
                <a16:creationId xmlns:a16="http://schemas.microsoft.com/office/drawing/2014/main" id="{367B0CCE-9898-4908-8827-11EB7AF5365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200" y="4127500"/>
            <a:ext cx="3429000" cy="663575"/>
          </a:xfrm>
          <a:prstGeom prst="rect">
            <a:avLst/>
          </a:prstGeom>
          <a:noFill/>
          <a:ln>
            <a:noFill/>
          </a:ln>
        </p:spPr>
      </p:pic>
    </p:spTree>
    <p:extLst>
      <p:ext uri="{BB962C8B-B14F-4D97-AF65-F5344CB8AC3E}">
        <p14:creationId xmlns:p14="http://schemas.microsoft.com/office/powerpoint/2010/main" val="236179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224C35-E483-40FD-A312-502593BE1441}"/>
              </a:ext>
            </a:extLst>
          </p:cNvPr>
          <p:cNvSpPr>
            <a:spLocks noGrp="1"/>
          </p:cNvSpPr>
          <p:nvPr>
            <p:ph type="title"/>
          </p:nvPr>
        </p:nvSpPr>
        <p:spPr>
          <a:xfrm>
            <a:off x="838200" y="249382"/>
            <a:ext cx="10515600" cy="1978429"/>
          </a:xfrm>
        </p:spPr>
        <p:txBody>
          <a:bodyPr>
            <a:normAutofit/>
          </a:bodyPr>
          <a:lstStyle/>
          <a:p>
            <a:pPr algn="ctr" rtl="0"/>
            <a:r>
              <a:rPr lang="en-US" sz="2000" dirty="0">
                <a:cs typeface="Calibri Light" panose="020F0302020204030204" pitchFamily="34" charset="0"/>
              </a:rPr>
              <a:t>There is no room for Israel in free Palestine:</a:t>
            </a:r>
            <a:br>
              <a:rPr lang="he-IL" sz="2000" dirty="0">
                <a:cs typeface="Calibri Light" panose="020F0302020204030204" pitchFamily="34" charset="0"/>
              </a:rPr>
            </a:br>
            <a:br>
              <a:rPr lang="en-US" sz="2000" dirty="0">
                <a:cs typeface="Calibri Light" panose="020F0302020204030204" pitchFamily="34" charset="0"/>
              </a:rPr>
            </a:br>
            <a:r>
              <a:rPr lang="he-IL" sz="2000" dirty="0">
                <a:cs typeface="Calibri Light" panose="020F0302020204030204" pitchFamily="34" charset="0"/>
              </a:rPr>
              <a:t>"</a:t>
            </a:r>
            <a:r>
              <a:rPr lang="en-US" sz="2000" dirty="0">
                <a:cs typeface="Calibri Light" panose="020F0302020204030204" pitchFamily="34" charset="0"/>
              </a:rPr>
              <a:t>FREE PALESTINE</a:t>
            </a:r>
            <a:r>
              <a:rPr lang="he-IL" sz="2000" dirty="0">
                <a:cs typeface="Calibri Light" panose="020F0302020204030204" pitchFamily="34" charset="0"/>
              </a:rPr>
              <a:t>"</a:t>
            </a:r>
            <a:br>
              <a:rPr lang="he-IL" sz="2000" dirty="0">
                <a:cs typeface="Calibri Light" panose="020F0302020204030204" pitchFamily="34" charset="0"/>
              </a:rPr>
            </a:br>
            <a:br>
              <a:rPr lang="he-IL"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Sciences and Life</a:t>
            </a:r>
            <a:r>
              <a:rPr lang="en-US" sz="2000" dirty="0">
                <a:cs typeface="Calibri Light" panose="020F0302020204030204" pitchFamily="34" charset="0"/>
              </a:rPr>
              <a:t>, Grade 3, Part 1 (2020) p. 65)</a:t>
            </a:r>
            <a:br>
              <a:rPr lang="he-IL" sz="2000" dirty="0">
                <a:cs typeface="Calibri Light" panose="020F0302020204030204" pitchFamily="34" charset="0"/>
              </a:rPr>
            </a:br>
            <a:endParaRPr lang="en-US" sz="2000" dirty="0"/>
          </a:p>
        </p:txBody>
      </p:sp>
      <p:pic>
        <p:nvPicPr>
          <p:cNvPr id="4" name="מציין מיקום תוכן 3" descr="מדע גא 65">
            <a:extLst>
              <a:ext uri="{FF2B5EF4-FFF2-40B4-BE49-F238E27FC236}">
                <a16:creationId xmlns:a16="http://schemas.microsoft.com/office/drawing/2014/main" id="{67C408E2-E081-45F6-99A8-E604F3B1FA8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0480" y="2335877"/>
            <a:ext cx="4380807" cy="3707476"/>
          </a:xfrm>
          <a:prstGeom prst="rect">
            <a:avLst/>
          </a:prstGeom>
          <a:noFill/>
          <a:ln>
            <a:noFill/>
          </a:ln>
        </p:spPr>
      </p:pic>
    </p:spTree>
    <p:extLst>
      <p:ext uri="{BB962C8B-B14F-4D97-AF65-F5344CB8AC3E}">
        <p14:creationId xmlns:p14="http://schemas.microsoft.com/office/powerpoint/2010/main" val="3688003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38A929-1E9F-4FE9-9E8F-85B7855C9B22}"/>
              </a:ext>
            </a:extLst>
          </p:cNvPr>
          <p:cNvSpPr>
            <a:spLocks noGrp="1"/>
          </p:cNvSpPr>
          <p:nvPr>
            <p:ph type="title"/>
          </p:nvPr>
        </p:nvSpPr>
        <p:spPr>
          <a:xfrm>
            <a:off x="838200" y="365125"/>
            <a:ext cx="10515600" cy="3824490"/>
          </a:xfrm>
        </p:spPr>
        <p:txBody>
          <a:bodyPr>
            <a:noAutofit/>
          </a:bodyPr>
          <a:lstStyle/>
          <a:p>
            <a:pPr algn="l" rtl="0">
              <a:lnSpc>
                <a:spcPct val="107000"/>
              </a:lnSpc>
              <a:spcAft>
                <a:spcPts val="800"/>
              </a:spcAft>
            </a:pPr>
            <a:r>
              <a:rPr lang="en-US" sz="2000" dirty="0">
                <a:effectLst/>
                <a:ea typeface="Calibri" panose="020F0502020204030204" pitchFamily="34" charset="0"/>
                <a:cs typeface="Calibri Light" panose="020F0302020204030204" pitchFamily="34" charset="0"/>
              </a:rPr>
              <a:t>the return of the 1948 refugees will be an integral part of the violent struggle for the full liberation of Palestine, in clear contrast to the UN 194 resolution that calls for the return of </a:t>
            </a:r>
            <a:r>
              <a:rPr lang="en-US" sz="2000" dirty="0">
                <a:ea typeface="Calibri" panose="020F0502020204030204" pitchFamily="34" charset="0"/>
                <a:cs typeface="Calibri Light" panose="020F0302020204030204" pitchFamily="34" charset="0"/>
              </a:rPr>
              <a:t>those refugees </a:t>
            </a:r>
            <a:r>
              <a:rPr lang="en-US" sz="2000" dirty="0">
                <a:effectLst/>
                <a:ea typeface="Calibri" panose="020F0502020204030204" pitchFamily="34" charset="0"/>
                <a:cs typeface="Calibri Light" panose="020F0302020204030204" pitchFamily="34" charset="0"/>
              </a:rPr>
              <a:t>who would like to live in peace with their neighbors. The ending of a story about a refugee’s reminiscences emphasizes that:  </a:t>
            </a:r>
            <a:br>
              <a:rPr lang="en-US" sz="2000" dirty="0">
                <a:effectLst/>
                <a:ea typeface="Calibri" panose="020F0502020204030204" pitchFamily="34" charset="0"/>
                <a:cs typeface="Calibri Light" panose="020F0302020204030204" pitchFamily="34" charset="0"/>
              </a:rPr>
            </a:br>
            <a:br>
              <a:rPr lang="en-US" sz="2000" dirty="0">
                <a:effectLst/>
                <a:ea typeface="Calibri" panose="020F0502020204030204" pitchFamily="34" charset="0"/>
                <a:cs typeface="Calibri Light" panose="020F0302020204030204" pitchFamily="34" charset="0"/>
              </a:rPr>
            </a:br>
            <a:r>
              <a:rPr lang="en-US" sz="2000" dirty="0">
                <a:effectLst/>
                <a:ea typeface="Calibri" panose="020F0502020204030204" pitchFamily="34" charset="0"/>
                <a:cs typeface="Calibri Light" panose="020F0302020204030204" pitchFamily="34" charset="0"/>
              </a:rPr>
              <a:t>“We shall return; we shall return with the soaring eagles; we shall return with the fiercely blowing wind; we shall return to the vineyard and the olive trees; we shall return in order to hoist the flag of Palestine next to the anemone flower on our green hills.”</a:t>
            </a:r>
            <a:br>
              <a:rPr lang="en-US" sz="2000" dirty="0">
                <a:effectLst/>
                <a:ea typeface="Calibri" panose="020F0502020204030204" pitchFamily="34" charset="0"/>
                <a:cs typeface="Calibri Light" panose="020F0302020204030204" pitchFamily="34" charset="0"/>
              </a:rPr>
            </a:br>
            <a:br>
              <a:rPr lang="en-US" sz="2000" dirty="0">
                <a:effectLst/>
                <a:ea typeface="Calibri" panose="020F0502020204030204" pitchFamily="34" charset="0"/>
                <a:cs typeface="Calibri Light" panose="020F0302020204030204" pitchFamily="34" charset="0"/>
              </a:rPr>
            </a:br>
            <a:r>
              <a:rPr lang="en-US" sz="2000" dirty="0">
                <a:effectLst/>
                <a:ea typeface="Calibri" panose="020F0502020204030204" pitchFamily="34" charset="0"/>
                <a:cs typeface="Calibri Light" panose="020F0302020204030204" pitchFamily="34" charset="0"/>
              </a:rPr>
              <a:t>(</a:t>
            </a:r>
            <a:r>
              <a:rPr lang="en-US" sz="2000" i="1" dirty="0">
                <a:effectLst/>
                <a:ea typeface="Calibri" panose="020F0502020204030204" pitchFamily="34" charset="0"/>
                <a:cs typeface="Calibri Light" panose="020F0302020204030204" pitchFamily="34" charset="0"/>
              </a:rPr>
              <a:t>Arabic Language</a:t>
            </a:r>
            <a:r>
              <a:rPr lang="en-US" sz="2000" dirty="0">
                <a:effectLst/>
                <a:ea typeface="Calibri" panose="020F0502020204030204" pitchFamily="34" charset="0"/>
                <a:cs typeface="Calibri Light" panose="020F0302020204030204" pitchFamily="34" charset="0"/>
              </a:rPr>
              <a:t>, Grade 5, Part 1 (2020) p. 84) </a:t>
            </a:r>
            <a:br>
              <a:rPr lang="he-IL" sz="2000" dirty="0">
                <a:effectLst/>
                <a:ea typeface="Calibri" panose="020F0502020204030204" pitchFamily="34" charset="0"/>
                <a:cs typeface="Times New Roman" panose="02020603050405020304" pitchFamily="18" charset="0"/>
              </a:rPr>
            </a:br>
            <a:endParaRPr lang="he-IL" sz="2000" dirty="0"/>
          </a:p>
        </p:txBody>
      </p:sp>
      <p:pic>
        <p:nvPicPr>
          <p:cNvPr id="5" name="מציין מיקום תוכן 4">
            <a:extLst>
              <a:ext uri="{FF2B5EF4-FFF2-40B4-BE49-F238E27FC236}">
                <a16:creationId xmlns:a16="http://schemas.microsoft.com/office/drawing/2014/main" id="{E43C010F-2AE7-4322-AD02-40A8F7F998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3107" y="4505497"/>
            <a:ext cx="5949902" cy="1787237"/>
          </a:xfrm>
        </p:spPr>
      </p:pic>
    </p:spTree>
    <p:extLst>
      <p:ext uri="{BB962C8B-B14F-4D97-AF65-F5344CB8AC3E}">
        <p14:creationId xmlns:p14="http://schemas.microsoft.com/office/powerpoint/2010/main" val="2014070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8742097-18DA-44B7-A96F-DF9A5BD0C50F}"/>
              </a:ext>
            </a:extLst>
          </p:cNvPr>
          <p:cNvSpPr>
            <a:spLocks noGrp="1"/>
          </p:cNvSpPr>
          <p:nvPr>
            <p:ph type="title"/>
          </p:nvPr>
        </p:nvSpPr>
        <p:spPr>
          <a:xfrm>
            <a:off x="838200" y="365125"/>
            <a:ext cx="10515600" cy="3254375"/>
          </a:xfrm>
        </p:spPr>
        <p:txBody>
          <a:bodyPr>
            <a:normAutofit fontScale="90000"/>
          </a:bodyPr>
          <a:lstStyle/>
          <a:p>
            <a:pPr algn="l" rtl="0"/>
            <a:br>
              <a:rPr lang="he-IL" sz="2200" dirty="0"/>
            </a:br>
            <a:br>
              <a:rPr lang="he-IL" sz="2200" dirty="0"/>
            </a:br>
            <a:br>
              <a:rPr lang="he-IL" sz="2200" dirty="0"/>
            </a:br>
            <a:r>
              <a:rPr lang="en-US" sz="2200" dirty="0">
                <a:cs typeface="Calibri Light" panose="020F0302020204030204" pitchFamily="34" charset="0"/>
              </a:rPr>
              <a:t>Part of a poem titled “A Refugee’s Cry” stresses the same point:</a:t>
            </a:r>
            <a:br>
              <a:rPr lang="en-US" sz="2200" dirty="0">
                <a:cs typeface="Calibri Light" panose="020F0302020204030204" pitchFamily="34" charset="0"/>
              </a:rPr>
            </a:br>
            <a:br>
              <a:rPr lang="he-IL" sz="2200" dirty="0">
                <a:cs typeface="Calibri Light" panose="020F0302020204030204" pitchFamily="34" charset="0"/>
              </a:rPr>
            </a:br>
            <a:r>
              <a:rPr lang="en-US" sz="2200" dirty="0">
                <a:cs typeface="Calibri Light" panose="020F0302020204030204" pitchFamily="34" charset="0"/>
              </a:rPr>
              <a:t>“I am the owner of the great right and the one who makes the morrow out of it</a:t>
            </a:r>
            <a:br>
              <a:rPr lang="en-US" sz="2200" dirty="0">
                <a:cs typeface="Calibri Light" panose="020F0302020204030204" pitchFamily="34" charset="0"/>
              </a:rPr>
            </a:br>
            <a:r>
              <a:rPr lang="en-US" sz="2200" dirty="0">
                <a:cs typeface="Calibri Light" panose="020F0302020204030204" pitchFamily="34" charset="0"/>
              </a:rPr>
              <a:t>I shall retrieve it; I shall retrieve it as a precious and sovereign homeland</a:t>
            </a:r>
            <a:br>
              <a:rPr lang="en-US" sz="2200" dirty="0">
                <a:cs typeface="Calibri Light" panose="020F0302020204030204" pitchFamily="34" charset="0"/>
              </a:rPr>
            </a:br>
            <a:r>
              <a:rPr lang="en-US" sz="2200" dirty="0">
                <a:cs typeface="Calibri Light" panose="020F0302020204030204" pitchFamily="34" charset="0"/>
              </a:rPr>
              <a:t>I shall shake the world tomorrow and shall march as one army</a:t>
            </a:r>
            <a:br>
              <a:rPr lang="en-US" sz="2200" dirty="0">
                <a:cs typeface="Calibri Light" panose="020F0302020204030204" pitchFamily="34" charset="0"/>
              </a:rPr>
            </a:br>
            <a:r>
              <a:rPr lang="en-US" sz="2200" dirty="0">
                <a:cs typeface="Calibri Light" panose="020F0302020204030204" pitchFamily="34" charset="0"/>
              </a:rPr>
              <a:t>I have an appointment in my homeland and it is impossible that I forget the appointment”</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Arabic Language</a:t>
            </a:r>
            <a:r>
              <a:rPr lang="en-US" sz="2200" dirty="0">
                <a:cs typeface="Calibri Light" panose="020F0302020204030204" pitchFamily="34" charset="0"/>
              </a:rPr>
              <a:t>, Grade 5, Part 1 (2020) p. 86, and see among the accompanying questions: “The poet has determined the form of the return. Let us clarify it, as it appears in the poem.”) </a:t>
            </a:r>
            <a:br>
              <a:rPr lang="he-IL" sz="2200" dirty="0">
                <a:cs typeface="Calibri Light" panose="020F0302020204030204" pitchFamily="34" charset="0"/>
              </a:rPr>
            </a:br>
            <a:br>
              <a:rPr lang="he-IL" sz="2200" dirty="0"/>
            </a:br>
            <a:br>
              <a:rPr lang="en-US" dirty="0"/>
            </a:br>
            <a:endParaRPr lang="he-IL" dirty="0"/>
          </a:p>
        </p:txBody>
      </p:sp>
      <p:pic>
        <p:nvPicPr>
          <p:cNvPr id="4" name="מציין מיקום תוכן 3" descr="שפה ה1 85">
            <a:extLst>
              <a:ext uri="{FF2B5EF4-FFF2-40B4-BE49-F238E27FC236}">
                <a16:creationId xmlns:a16="http://schemas.microsoft.com/office/drawing/2014/main" id="{75F7F91F-3DC9-4D14-B84F-7FEBA78A9D8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3945731"/>
            <a:ext cx="5448300" cy="2201069"/>
          </a:xfrm>
          <a:prstGeom prst="rect">
            <a:avLst/>
          </a:prstGeom>
          <a:noFill/>
          <a:ln>
            <a:noFill/>
          </a:ln>
        </p:spPr>
      </p:pic>
    </p:spTree>
    <p:extLst>
      <p:ext uri="{BB962C8B-B14F-4D97-AF65-F5344CB8AC3E}">
        <p14:creationId xmlns:p14="http://schemas.microsoft.com/office/powerpoint/2010/main" val="4102497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0199E5-0F35-453C-A960-AB4605249457}"/>
              </a:ext>
            </a:extLst>
          </p:cNvPr>
          <p:cNvSpPr>
            <a:spLocks noGrp="1"/>
          </p:cNvSpPr>
          <p:nvPr>
            <p:ph type="title"/>
          </p:nvPr>
        </p:nvSpPr>
        <p:spPr>
          <a:xfrm>
            <a:off x="838200" y="168537"/>
            <a:ext cx="5575300" cy="6570929"/>
          </a:xfrm>
        </p:spPr>
        <p:txBody>
          <a:bodyPr>
            <a:noAutofit/>
          </a:bodyPr>
          <a:lstStyle/>
          <a:p>
            <a:pPr algn="l" rtl="0"/>
            <a:r>
              <a:rPr lang="en-US" sz="2000" dirty="0">
                <a:cs typeface="Calibri Light" panose="020F0302020204030204" pitchFamily="34" charset="0"/>
              </a:rPr>
              <a:t>Terror is part and parcel of the liberation struggle. Following is the first page of a 4-page lesson that exalts the female commander of the terrorist attack on a civilian bus on Israel’s Coastal Highway in 1978 in which more than thirty Israelis – men, women and children were murdered:</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a:t>
            </a:r>
            <a:r>
              <a:rPr lang="en-US" sz="2000" dirty="0" err="1">
                <a:cs typeface="Calibri Light" panose="020F0302020204030204" pitchFamily="34" charset="0"/>
              </a:rPr>
              <a:t>Dalal</a:t>
            </a:r>
            <a:r>
              <a:rPr lang="en-US" sz="2000" dirty="0">
                <a:cs typeface="Calibri Light" panose="020F0302020204030204" pitchFamily="34" charset="0"/>
              </a:rPr>
              <a:t> al-</a:t>
            </a:r>
            <a:r>
              <a:rPr lang="en-US" sz="2000" dirty="0" err="1">
                <a:cs typeface="Calibri Light" panose="020F0302020204030204" pitchFamily="34" charset="0"/>
              </a:rPr>
              <a:t>Mughrabi</a:t>
            </a:r>
            <a:br>
              <a:rPr lang="en-US" sz="2000" dirty="0">
                <a:cs typeface="Calibri Light" panose="020F0302020204030204" pitchFamily="34" charset="0"/>
              </a:rPr>
            </a:br>
            <a:r>
              <a:rPr lang="en-US" sz="2000" dirty="0">
                <a:cs typeface="Calibri Light" panose="020F0302020204030204" pitchFamily="34" charset="0"/>
              </a:rPr>
              <a:t>([by] the writing team)</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In front of the text:</a:t>
            </a:r>
            <a:br>
              <a:rPr lang="en-US" sz="2000" dirty="0">
                <a:cs typeface="Calibri Light" panose="020F0302020204030204" pitchFamily="34" charset="0"/>
              </a:rPr>
            </a:br>
            <a:r>
              <a:rPr lang="en-US" sz="2000" dirty="0">
                <a:cs typeface="Calibri Light" panose="020F0302020204030204" pitchFamily="34" charset="0"/>
              </a:rPr>
              <a:t>Our Palestinian history is replete with many names of martyrs who have given their soul in sacrifice for the homeland. Among them [is] the martyr </a:t>
            </a:r>
            <a:r>
              <a:rPr lang="en-US" sz="2000" dirty="0" err="1">
                <a:cs typeface="Calibri Light" panose="020F0302020204030204" pitchFamily="34" charset="0"/>
              </a:rPr>
              <a:t>Dalal</a:t>
            </a:r>
            <a:r>
              <a:rPr lang="en-US" sz="2000" dirty="0">
                <a:cs typeface="Calibri Light" panose="020F0302020204030204" pitchFamily="34" charset="0"/>
              </a:rPr>
              <a:t> al-</a:t>
            </a:r>
            <a:r>
              <a:rPr lang="en-US" sz="2000" dirty="0" err="1">
                <a:cs typeface="Calibri Light" panose="020F0302020204030204" pitchFamily="34" charset="0"/>
              </a:rPr>
              <a:t>Mughrabi</a:t>
            </a:r>
            <a:r>
              <a:rPr lang="en-US" sz="2000" dirty="0">
                <a:cs typeface="Calibri Light" panose="020F0302020204030204" pitchFamily="34" charset="0"/>
              </a:rPr>
              <a:t> who has illustrated with her struggle a picture of challenging and bravery that have made her memory eternal in our hearts and minds. The text in front of us speaks of one aspect of her struggle path.”</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Arabic Language</a:t>
            </a:r>
            <a:r>
              <a:rPr lang="en-US" sz="2000" dirty="0">
                <a:cs typeface="Calibri Light" panose="020F0302020204030204" pitchFamily="34" charset="0"/>
              </a:rPr>
              <a:t>, Grade 5, Part 2 (2020) p. 51) </a:t>
            </a:r>
            <a:br>
              <a:rPr lang="he-IL" sz="2000" dirty="0"/>
            </a:br>
            <a:endParaRPr lang="he-IL" sz="2400" dirty="0"/>
          </a:p>
        </p:txBody>
      </p:sp>
      <p:pic>
        <p:nvPicPr>
          <p:cNvPr id="7" name="מציין מיקום תוכן 6">
            <a:extLst>
              <a:ext uri="{FF2B5EF4-FFF2-40B4-BE49-F238E27FC236}">
                <a16:creationId xmlns:a16="http://schemas.microsoft.com/office/drawing/2014/main" id="{A62C5FBC-0D13-4279-B4AB-B72E3883A5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6581" y="573881"/>
            <a:ext cx="4048125" cy="5676900"/>
          </a:xfrm>
        </p:spPr>
      </p:pic>
    </p:spTree>
    <p:extLst>
      <p:ext uri="{BB962C8B-B14F-4D97-AF65-F5344CB8AC3E}">
        <p14:creationId xmlns:p14="http://schemas.microsoft.com/office/powerpoint/2010/main" val="3414890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CEE52DB-7F58-41CB-A860-35FE648A5EEA}"/>
              </a:ext>
            </a:extLst>
          </p:cNvPr>
          <p:cNvSpPr>
            <a:spLocks noGrp="1"/>
          </p:cNvSpPr>
          <p:nvPr>
            <p:ph type="title"/>
          </p:nvPr>
        </p:nvSpPr>
        <p:spPr>
          <a:xfrm>
            <a:off x="5342022" y="128337"/>
            <a:ext cx="6625390" cy="6593305"/>
          </a:xfrm>
        </p:spPr>
        <p:txBody>
          <a:bodyPr>
            <a:normAutofit fontScale="90000"/>
          </a:bodyPr>
          <a:lstStyle/>
          <a:p>
            <a:pPr algn="l" rtl="0"/>
            <a:br>
              <a:rPr lang="en-US" sz="2000" dirty="0">
                <a:cs typeface="+mn-cs"/>
              </a:rPr>
            </a:br>
            <a:br>
              <a:rPr lang="en-US" sz="2000" dirty="0">
                <a:cs typeface="+mn-cs"/>
              </a:rPr>
            </a:br>
            <a:br>
              <a:rPr lang="en-US" sz="2000" dirty="0">
                <a:cs typeface="+mn-cs"/>
              </a:rPr>
            </a:br>
            <a:r>
              <a:rPr lang="en-US" sz="2000" dirty="0">
                <a:cs typeface="+mn-cs"/>
              </a:rPr>
              <a:t>A rare clear message answering the question: “What should be done with the Jews who will survive after the liberation of Palestine?”</a:t>
            </a:r>
            <a:br>
              <a:rPr lang="en-US" sz="2000" dirty="0">
                <a:cs typeface="+mn-cs"/>
              </a:rPr>
            </a:br>
            <a:r>
              <a:rPr lang="en-US" sz="2000" dirty="0">
                <a:cs typeface="+mn-cs"/>
              </a:rPr>
              <a:t>The answer: Extermination!</a:t>
            </a:r>
            <a:br>
              <a:rPr lang="en-US" sz="2000" dirty="0">
                <a:cs typeface="+mn-cs"/>
              </a:rPr>
            </a:br>
            <a:br>
              <a:rPr lang="en-US" sz="2000" dirty="0">
                <a:cs typeface="+mn-cs"/>
              </a:rPr>
            </a:br>
            <a:r>
              <a:rPr lang="en-US" sz="2000" dirty="0">
                <a:cs typeface="+mn-cs"/>
              </a:rPr>
              <a:t>“We will sing and learn by heart:   The Land of the Noble Ones</a:t>
            </a:r>
            <a:br>
              <a:rPr lang="he-IL" sz="2000" dirty="0">
                <a:cs typeface="+mn-cs"/>
              </a:rPr>
            </a:br>
            <a:r>
              <a:rPr lang="en-US" sz="2000" dirty="0">
                <a:cs typeface="+mn-cs"/>
              </a:rPr>
              <a:t>I swear! I shall sacrifice my blood in order to water the land of the noble ones</a:t>
            </a:r>
            <a:br>
              <a:rPr lang="en-US" sz="2000" dirty="0">
                <a:cs typeface="+mn-cs"/>
              </a:rPr>
            </a:br>
            <a:r>
              <a:rPr lang="en-US" sz="2000" dirty="0">
                <a:cs typeface="+mn-cs"/>
              </a:rPr>
              <a:t>And remove the usurper [Israel] from my country and </a:t>
            </a:r>
            <a:r>
              <a:rPr lang="en-US" sz="2000" b="1" dirty="0">
                <a:cs typeface="+mn-cs"/>
              </a:rPr>
              <a:t>exterminate the defeated remnants of the foreigners [in Arabic: </a:t>
            </a:r>
            <a:r>
              <a:rPr lang="en-US" sz="2000" b="1" i="1" dirty="0" err="1">
                <a:cs typeface="+mn-cs"/>
              </a:rPr>
              <a:t>ubid</a:t>
            </a:r>
            <a:r>
              <a:rPr lang="en-US" sz="2000" b="1" i="1" dirty="0">
                <a:cs typeface="+mn-cs"/>
              </a:rPr>
              <a:t> </a:t>
            </a:r>
            <a:r>
              <a:rPr lang="en-US" sz="2000" b="1" i="1" dirty="0" err="1">
                <a:cs typeface="+mn-cs"/>
              </a:rPr>
              <a:t>fulul</a:t>
            </a:r>
            <a:r>
              <a:rPr lang="en-US" sz="2000" b="1" i="1" dirty="0">
                <a:cs typeface="+mn-cs"/>
              </a:rPr>
              <a:t> al-</a:t>
            </a:r>
            <a:r>
              <a:rPr lang="en-US" sz="2000" b="1" i="1" dirty="0" err="1">
                <a:cs typeface="+mn-cs"/>
              </a:rPr>
              <a:t>ghuraba</a:t>
            </a:r>
            <a:r>
              <a:rPr lang="en-US" sz="2000" b="1" i="1" dirty="0">
                <a:cs typeface="+mn-cs"/>
              </a:rPr>
              <a:t>’</a:t>
            </a:r>
            <a:r>
              <a:rPr lang="en-US" sz="2000" b="1" dirty="0">
                <a:cs typeface="+mn-cs"/>
              </a:rPr>
              <a:t>]</a:t>
            </a:r>
            <a:br>
              <a:rPr lang="en-US" sz="2000" dirty="0">
                <a:cs typeface="+mn-cs"/>
              </a:rPr>
            </a:br>
            <a:r>
              <a:rPr lang="en-US" sz="2000" dirty="0">
                <a:cs typeface="+mn-cs"/>
              </a:rPr>
              <a:t>O, land of Al-Aqsa and the holy site [</a:t>
            </a:r>
            <a:r>
              <a:rPr lang="en-US" sz="2000" i="1" dirty="0">
                <a:cs typeface="+mn-cs"/>
              </a:rPr>
              <a:t>haram</a:t>
            </a:r>
            <a:r>
              <a:rPr lang="en-US" sz="2000" dirty="0">
                <a:cs typeface="+mn-cs"/>
              </a:rPr>
              <a:t>], O, cradle of pride and nobility</a:t>
            </a:r>
            <a:br>
              <a:rPr lang="en-US" sz="2000" dirty="0">
                <a:cs typeface="+mn-cs"/>
              </a:rPr>
            </a:br>
            <a:r>
              <a:rPr lang="en-US" sz="2000" dirty="0">
                <a:cs typeface="+mn-cs"/>
              </a:rPr>
              <a:t>Patience, patience, for victory is ours and dawn is peeping out of  darkness”</a:t>
            </a:r>
            <a:br>
              <a:rPr lang="en-US" sz="2000" dirty="0">
                <a:cs typeface="+mn-cs"/>
              </a:rPr>
            </a:br>
            <a:br>
              <a:rPr lang="en-US" sz="2000" dirty="0">
                <a:cs typeface="+mn-cs"/>
              </a:rPr>
            </a:br>
            <a:r>
              <a:rPr lang="en-US" sz="2000" dirty="0">
                <a:cs typeface="+mn-cs"/>
              </a:rPr>
              <a:t>(</a:t>
            </a:r>
            <a:r>
              <a:rPr lang="en-US" sz="2000" i="1" dirty="0">
                <a:cs typeface="+mn-cs"/>
              </a:rPr>
              <a:t>Our Beautiful Language</a:t>
            </a:r>
            <a:r>
              <a:rPr lang="en-US" sz="2000" dirty="0">
                <a:cs typeface="+mn-cs"/>
              </a:rPr>
              <a:t>, Grade 3, Part 2 (2019) p. 66. </a:t>
            </a:r>
            <a:r>
              <a:rPr lang="en-US" sz="2000" b="1" dirty="0">
                <a:cs typeface="+mn-cs"/>
              </a:rPr>
              <a:t>Emphasis added</a:t>
            </a:r>
            <a:r>
              <a:rPr lang="en-US" sz="2000" dirty="0">
                <a:cs typeface="+mn-cs"/>
              </a:rPr>
              <a:t>)</a:t>
            </a:r>
            <a:br>
              <a:rPr lang="en-US" sz="2000" dirty="0">
                <a:cs typeface="+mn-cs"/>
              </a:rPr>
            </a:br>
            <a:br>
              <a:rPr lang="en-US" sz="2000" dirty="0">
                <a:cs typeface="+mn-cs"/>
              </a:rPr>
            </a:br>
            <a:r>
              <a:rPr lang="en-US" sz="2000" b="1" dirty="0">
                <a:cs typeface="+mn-cs"/>
              </a:rPr>
              <a:t>This poem is sung in class (and see the next slide) </a:t>
            </a:r>
            <a:br>
              <a:rPr lang="he-IL" sz="2000" dirty="0">
                <a:cs typeface="+mn-cs"/>
              </a:rPr>
            </a:br>
            <a:br>
              <a:rPr lang="he-IL" sz="2000" dirty="0">
                <a:cs typeface="+mn-cs"/>
              </a:rPr>
            </a:br>
            <a:r>
              <a:rPr lang="en-US" sz="2000" b="1" u="sng" dirty="0">
                <a:cs typeface="+mn-cs"/>
              </a:rPr>
              <a:t>Note</a:t>
            </a:r>
            <a:br>
              <a:rPr lang="en-US" sz="2000" dirty="0">
                <a:cs typeface="+mn-cs"/>
              </a:rPr>
            </a:br>
            <a:r>
              <a:rPr lang="en-US" sz="2000" dirty="0">
                <a:cs typeface="+mn-cs"/>
              </a:rPr>
              <a:t>This poem has been replaced in the 2020 edition of this textbook by another one with no expressions of extermination, probably as a result of our criticism. But have the students stopped singing it in class?  </a:t>
            </a:r>
            <a:br>
              <a:rPr lang="he-IL" sz="2000" b="1" dirty="0">
                <a:cs typeface="+mn-cs"/>
              </a:rPr>
            </a:br>
            <a:br>
              <a:rPr lang="en-US" sz="2000" dirty="0">
                <a:latin typeface="Calibri Light" panose="020F0302020204030204" pitchFamily="34" charset="0"/>
                <a:cs typeface="+mn-cs"/>
              </a:rPr>
            </a:br>
            <a:br>
              <a:rPr lang="he-IL" sz="2000" dirty="0">
                <a:cs typeface="+mn-cs"/>
              </a:rPr>
            </a:br>
            <a:br>
              <a:rPr lang="he-IL" sz="2000" dirty="0">
                <a:cs typeface="+mn-cs"/>
              </a:rPr>
            </a:br>
            <a:endParaRPr lang="he-IL" sz="2000" dirty="0"/>
          </a:p>
        </p:txBody>
      </p:sp>
      <p:pic>
        <p:nvPicPr>
          <p:cNvPr id="4" name="מציין מיקום תוכן 3" descr="אדמת האצילים מלא">
            <a:extLst>
              <a:ext uri="{FF2B5EF4-FFF2-40B4-BE49-F238E27FC236}">
                <a16:creationId xmlns:a16="http://schemas.microsoft.com/office/drawing/2014/main" id="{78DED270-F43C-4410-A916-04C073B3A49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590" y="497306"/>
            <a:ext cx="4876800" cy="5502442"/>
          </a:xfrm>
          <a:prstGeom prst="rect">
            <a:avLst/>
          </a:prstGeom>
          <a:noFill/>
          <a:ln>
            <a:noFill/>
          </a:ln>
        </p:spPr>
      </p:pic>
    </p:spTree>
    <p:extLst>
      <p:ext uri="{BB962C8B-B14F-4D97-AF65-F5344CB8AC3E}">
        <p14:creationId xmlns:p14="http://schemas.microsoft.com/office/powerpoint/2010/main" val="1745142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096E9D-FA3A-48FB-B002-9B0EC668BC34}"/>
              </a:ext>
            </a:extLst>
          </p:cNvPr>
          <p:cNvSpPr>
            <a:spLocks noGrp="1"/>
          </p:cNvSpPr>
          <p:nvPr>
            <p:ph type="title"/>
          </p:nvPr>
        </p:nvSpPr>
        <p:spPr>
          <a:xfrm>
            <a:off x="838200" y="205261"/>
            <a:ext cx="10515600" cy="2163865"/>
          </a:xfrm>
        </p:spPr>
        <p:txBody>
          <a:bodyPr>
            <a:normAutofit fontScale="90000"/>
          </a:bodyPr>
          <a:lstStyle/>
          <a:p>
            <a:pPr algn="ctr" rtl="0"/>
            <a:br>
              <a:rPr lang="en-US" sz="2000" dirty="0"/>
            </a:br>
            <a:br>
              <a:rPr lang="en-US" sz="2000" dirty="0"/>
            </a:br>
            <a:r>
              <a:rPr lang="en-US" sz="2000" dirty="0"/>
              <a:t>Screenshot of the beginning of a YouTube clip by “the Group of Palestine’s Teachers”. The inscription here says: “The song of ‘The Land of the Noble Ones’, Grade 3 Elementary, Music by Rabi’ Abu Bakr”</a:t>
            </a:r>
            <a:br>
              <a:rPr lang="he-IL" sz="2000" dirty="0"/>
            </a:br>
            <a:r>
              <a:rPr lang="en-US" sz="2000" dirty="0"/>
              <a:t>The link to the clip:</a:t>
            </a:r>
            <a:br>
              <a:rPr lang="en-US" sz="2000" dirty="0"/>
            </a:br>
            <a:r>
              <a:rPr lang="en-US" sz="2000" u="sng" dirty="0">
                <a:solidFill>
                  <a:srgbClr val="0000FF"/>
                </a:solidFill>
                <a:effectLst/>
                <a:latin typeface="Calibri" panose="020F0502020204030204" pitchFamily="34" charset="0"/>
                <a:ea typeface="Calibri" panose="020F0502020204030204" pitchFamily="34" charset="0"/>
                <a:cs typeface="+mn-cs"/>
                <a:hlinkClick r:id="rId2"/>
              </a:rPr>
              <a:t>https://www.youtube.com/watch?v=Yan7tf3E6UU</a:t>
            </a:r>
            <a:br>
              <a:rPr lang="en-US" sz="2000"/>
            </a:br>
            <a:br>
              <a:rPr lang="en-US" sz="2000"/>
            </a:br>
            <a:r>
              <a:rPr lang="en-US" sz="2000"/>
              <a:t>And </a:t>
            </a:r>
            <a:r>
              <a:rPr lang="en-US" sz="2000" dirty="0"/>
              <a:t>if it does not open, try this one:</a:t>
            </a:r>
            <a:br>
              <a:rPr lang="en-US" sz="2000" dirty="0"/>
            </a:br>
            <a:r>
              <a:rPr lang="en-US" sz="18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3"/>
              </a:rPr>
              <a:t>https://vimeo.com/390503872</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he-IL" sz="2000" dirty="0"/>
            </a:br>
            <a:br>
              <a:rPr lang="en-US" sz="2000" u="sng" dirty="0">
                <a:solidFill>
                  <a:srgbClr val="0000FF"/>
                </a:solidFill>
                <a:effectLst/>
                <a:latin typeface="Calibri" panose="020F0502020204030204" pitchFamily="34" charset="0"/>
                <a:ea typeface="Calibri" panose="020F0502020204030204" pitchFamily="34" charset="0"/>
                <a:cs typeface="+mn-cs"/>
              </a:rPr>
            </a:br>
            <a:endParaRPr lang="he-IL" sz="2000" dirty="0"/>
          </a:p>
        </p:txBody>
      </p:sp>
      <p:pic>
        <p:nvPicPr>
          <p:cNvPr id="5" name="מציין מיקום תוכן 4">
            <a:extLst>
              <a:ext uri="{FF2B5EF4-FFF2-40B4-BE49-F238E27FC236}">
                <a16:creationId xmlns:a16="http://schemas.microsoft.com/office/drawing/2014/main" id="{F95A98EC-FBBA-4380-80E2-5DFD1841F36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07106" y="2584902"/>
            <a:ext cx="6177787" cy="4067836"/>
          </a:xfrm>
        </p:spPr>
      </p:pic>
    </p:spTree>
    <p:extLst>
      <p:ext uri="{BB962C8B-B14F-4D97-AF65-F5344CB8AC3E}">
        <p14:creationId xmlns:p14="http://schemas.microsoft.com/office/powerpoint/2010/main" val="1862917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FD5486-73B1-413C-8961-27B37C913509}"/>
              </a:ext>
            </a:extLst>
          </p:cNvPr>
          <p:cNvSpPr>
            <a:spLocks noGrp="1"/>
          </p:cNvSpPr>
          <p:nvPr>
            <p:ph type="title"/>
          </p:nvPr>
        </p:nvSpPr>
        <p:spPr/>
        <p:txBody>
          <a:bodyPr>
            <a:normAutofit/>
          </a:bodyPr>
          <a:lstStyle/>
          <a:p>
            <a:pPr algn="ctr" rtl="0"/>
            <a:r>
              <a:rPr lang="en-US" sz="3600" b="1" dirty="0">
                <a:latin typeface="+mn-lt"/>
              </a:rPr>
              <a:t>Conclusion</a:t>
            </a:r>
            <a:endParaRPr lang="he-IL" sz="3600" b="1" dirty="0">
              <a:latin typeface="+mn-lt"/>
            </a:endParaRPr>
          </a:p>
        </p:txBody>
      </p:sp>
      <p:sp>
        <p:nvSpPr>
          <p:cNvPr id="3" name="מציין מיקום תוכן 2">
            <a:extLst>
              <a:ext uri="{FF2B5EF4-FFF2-40B4-BE49-F238E27FC236}">
                <a16:creationId xmlns:a16="http://schemas.microsoft.com/office/drawing/2014/main" id="{E7959DAB-FB3B-4A76-97B6-53ED0AA16D94}"/>
              </a:ext>
            </a:extLst>
          </p:cNvPr>
          <p:cNvSpPr>
            <a:spLocks noGrp="1"/>
          </p:cNvSpPr>
          <p:nvPr>
            <p:ph idx="1"/>
          </p:nvPr>
        </p:nvSpPr>
        <p:spPr>
          <a:xfrm>
            <a:off x="838200" y="1479665"/>
            <a:ext cx="10515600" cy="5013210"/>
          </a:xfrm>
        </p:spPr>
        <p:txBody>
          <a:bodyPr>
            <a:normAutofit fontScale="92500" lnSpcReduction="20000"/>
          </a:bodyPr>
          <a:lstStyle/>
          <a:p>
            <a:pPr marL="0" indent="0" algn="l" rtl="0">
              <a:buNone/>
            </a:pPr>
            <a:endParaRPr lang="en-US" sz="2000" dirty="0"/>
          </a:p>
          <a:p>
            <a:pPr marL="0" indent="0" algn="l" rtl="0">
              <a:buNone/>
            </a:pPr>
            <a:r>
              <a:rPr lang="en-US" sz="2200" dirty="0"/>
              <a:t>The Palestinian Authority textbooks used by UNRWA in its schools de-legitimize the existence of the State of Israel, a full member-state of the United Nations Organization, and the very presence in the country of its 6 million Jewish citizens, whose history and holy places there are denied.</a:t>
            </a:r>
          </a:p>
          <a:p>
            <a:pPr marL="0" indent="0" algn="l" rtl="0">
              <a:buNone/>
            </a:pPr>
            <a:r>
              <a:rPr lang="en-US" sz="2200" dirty="0"/>
              <a:t>The PA schoolbooks used by UNRWA demonize both Israel and the Jews, to the point of sheer anti-Semitism.</a:t>
            </a:r>
          </a:p>
          <a:p>
            <a:pPr marL="0" indent="0" algn="l" rtl="0">
              <a:buNone/>
            </a:pPr>
            <a:r>
              <a:rPr lang="en-US" sz="2200" dirty="0"/>
              <a:t>These very books never advocate a peaceful solution to the present Israeli-Palestinian conflict. Instead, they call for a violent struggle for liberation which is not limited by the 1967 lines and in which terror plays a central part. </a:t>
            </a:r>
          </a:p>
          <a:p>
            <a:pPr marL="0" indent="0" algn="l" rtl="0">
              <a:buNone/>
            </a:pPr>
            <a:r>
              <a:rPr lang="en-US" sz="2200" dirty="0"/>
              <a:t>Being a UN agency, UNRWA is committed to neutrality and peace, but its use of such schoolbooks sharply contradicts that commitment and makes UNRWA a full accomplice in the PA anti-Semitic indoctrination.</a:t>
            </a:r>
            <a:br>
              <a:rPr lang="en-US" sz="2200" dirty="0"/>
            </a:br>
            <a:br>
              <a:rPr lang="en-US" sz="2200" dirty="0"/>
            </a:br>
            <a:r>
              <a:rPr lang="en-US" sz="2200" dirty="0"/>
              <a:t>Moreover, UNRWA betrays its sacred obligation towards the wellbeing of the Palestinian children and youths under its care, by preparing them for war against their Israeli counterparts.</a:t>
            </a:r>
          </a:p>
          <a:p>
            <a:pPr marL="0" indent="0" algn="l" rtl="0">
              <a:buNone/>
            </a:pPr>
            <a:r>
              <a:rPr lang="en-US" sz="2200" dirty="0"/>
              <a:t>This kind of “education” should stop immediately and the donor states should have a say in this matter, the sooner the better.</a:t>
            </a:r>
            <a:br>
              <a:rPr lang="en-US" sz="2200" dirty="0"/>
            </a:br>
            <a:endParaRPr lang="en-US" sz="2200" dirty="0"/>
          </a:p>
          <a:p>
            <a:pPr marL="0" indent="0" algn="l" rtl="0">
              <a:buNone/>
            </a:pPr>
            <a:endParaRPr lang="he-IL" sz="2000" dirty="0"/>
          </a:p>
        </p:txBody>
      </p:sp>
    </p:spTree>
    <p:extLst>
      <p:ext uri="{BB962C8B-B14F-4D97-AF65-F5344CB8AC3E}">
        <p14:creationId xmlns:p14="http://schemas.microsoft.com/office/powerpoint/2010/main" val="364219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865388-4943-4AAF-88AE-81FF08A08C85}"/>
              </a:ext>
            </a:extLst>
          </p:cNvPr>
          <p:cNvSpPr>
            <a:spLocks noGrp="1"/>
          </p:cNvSpPr>
          <p:nvPr>
            <p:ph type="ctrTitle"/>
          </p:nvPr>
        </p:nvSpPr>
        <p:spPr>
          <a:xfrm>
            <a:off x="224444" y="332508"/>
            <a:ext cx="6700058" cy="3276966"/>
          </a:xfrm>
        </p:spPr>
        <p:txBody>
          <a:bodyPr>
            <a:normAutofit/>
          </a:bodyPr>
          <a:lstStyle/>
          <a:p>
            <a:pPr algn="l" rtl="0"/>
            <a:r>
              <a:rPr lang="en-US" sz="2000" dirty="0"/>
              <a:t>The Palestinian Authority describes itself as “the State of Palestine” and considers itself a full state under foreign occupation the boundaries of which are not restricted to the 1967 lines. The name “the State of Palestine”, not “the Palestinian Authority”, appears on the cover of all schoolbooks. The example here – the cover of an Arabic language textbook for grade 8, part 1, published in 2020 – shows the PA emblem with the inscription underneath saying “the State of Palestine; Ministry of Education and Higher Education” (marked by a red circle on top right).  </a:t>
            </a:r>
            <a:br>
              <a:rPr lang="he-IL" sz="2000" dirty="0"/>
            </a:br>
            <a:endParaRPr lang="he-IL" sz="2000" dirty="0"/>
          </a:p>
        </p:txBody>
      </p:sp>
      <p:sp>
        <p:nvSpPr>
          <p:cNvPr id="3" name="כותרת משנה 2">
            <a:extLst>
              <a:ext uri="{FF2B5EF4-FFF2-40B4-BE49-F238E27FC236}">
                <a16:creationId xmlns:a16="http://schemas.microsoft.com/office/drawing/2014/main" id="{B4B054B2-06D2-4161-BB0F-D286F6FA0B80}"/>
              </a:ext>
            </a:extLst>
          </p:cNvPr>
          <p:cNvSpPr>
            <a:spLocks noGrp="1"/>
          </p:cNvSpPr>
          <p:nvPr>
            <p:ph type="subTitle" idx="1"/>
          </p:nvPr>
        </p:nvSpPr>
        <p:spPr>
          <a:xfrm>
            <a:off x="7190509" y="332508"/>
            <a:ext cx="4777047" cy="6192983"/>
          </a:xfrm>
        </p:spPr>
        <p:txBody>
          <a:bodyPr/>
          <a:lstStyle/>
          <a:p>
            <a:endParaRPr lang="he-IL" dirty="0"/>
          </a:p>
        </p:txBody>
      </p:sp>
      <p:pic>
        <p:nvPicPr>
          <p:cNvPr id="5" name="תמונה 4">
            <a:extLst>
              <a:ext uri="{FF2B5EF4-FFF2-40B4-BE49-F238E27FC236}">
                <a16:creationId xmlns:a16="http://schemas.microsoft.com/office/drawing/2014/main" id="{49D85A23-EE94-4688-A608-A6B45631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887" y="332508"/>
            <a:ext cx="4580313" cy="6039717"/>
          </a:xfrm>
          <a:prstGeom prst="rect">
            <a:avLst/>
          </a:prstGeom>
        </p:spPr>
      </p:pic>
    </p:spTree>
    <p:extLst>
      <p:ext uri="{BB962C8B-B14F-4D97-AF65-F5344CB8AC3E}">
        <p14:creationId xmlns:p14="http://schemas.microsoft.com/office/powerpoint/2010/main" val="210999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9FAA94-1328-432B-AB0F-A495D2C02162}"/>
              </a:ext>
            </a:extLst>
          </p:cNvPr>
          <p:cNvSpPr>
            <a:spLocks noGrp="1"/>
          </p:cNvSpPr>
          <p:nvPr>
            <p:ph type="title"/>
          </p:nvPr>
        </p:nvSpPr>
        <p:spPr>
          <a:xfrm>
            <a:off x="838200" y="193965"/>
            <a:ext cx="10515600" cy="1950719"/>
          </a:xfrm>
        </p:spPr>
        <p:txBody>
          <a:bodyPr>
            <a:normAutofit fontScale="90000"/>
          </a:bodyPr>
          <a:lstStyle/>
          <a:p>
            <a:pPr algn="l" rtl="0"/>
            <a:br>
              <a:rPr lang="he-IL" sz="2000" dirty="0"/>
            </a:br>
            <a:r>
              <a:rPr lang="en-US" sz="2200" dirty="0"/>
              <a:t>“[Lesson] 2: Palestine is Arab and Muslim”</a:t>
            </a:r>
            <a:br>
              <a:rPr lang="he-IL" sz="2200" dirty="0"/>
            </a:br>
            <a:r>
              <a:rPr lang="en-US" sz="2200" dirty="0"/>
              <a:t>The lesson presents a map titled “Map of the Arab Homeland” in which the whole country is painted red, with the name “Palestine” appearing next to it and the Palestinian flag is drawn above.</a:t>
            </a:r>
            <a:br>
              <a:rPr lang="he-IL" sz="2200" dirty="0"/>
            </a:br>
            <a:br>
              <a:rPr lang="en-US" sz="2200" dirty="0"/>
            </a:br>
            <a:r>
              <a:rPr lang="en-US" sz="2200" dirty="0"/>
              <a:t>(</a:t>
            </a:r>
            <a:r>
              <a:rPr lang="en-US" sz="2200" i="1" dirty="0"/>
              <a:t>National and Social Upbringing</a:t>
            </a:r>
            <a:r>
              <a:rPr lang="en-US" sz="2200" dirty="0"/>
              <a:t>, Grade </a:t>
            </a:r>
            <a:r>
              <a:rPr lang="he-IL" sz="2200" dirty="0"/>
              <a:t>4</a:t>
            </a:r>
            <a:r>
              <a:rPr lang="en-US" sz="2200" dirty="0"/>
              <a:t>,</a:t>
            </a:r>
            <a:r>
              <a:rPr lang="he-IL" sz="2200" dirty="0"/>
              <a:t> </a:t>
            </a:r>
            <a:r>
              <a:rPr lang="en-US" sz="2200" dirty="0"/>
              <a:t> part 1 (2020) p. 8)</a:t>
            </a:r>
            <a:br>
              <a:rPr lang="en-US" sz="2200" dirty="0"/>
            </a:br>
            <a:endParaRPr lang="he-IL" sz="2200" dirty="0"/>
          </a:p>
        </p:txBody>
      </p:sp>
      <p:pic>
        <p:nvPicPr>
          <p:cNvPr id="7" name="מציין מיקום תוכן 6">
            <a:extLst>
              <a:ext uri="{FF2B5EF4-FFF2-40B4-BE49-F238E27FC236}">
                <a16:creationId xmlns:a16="http://schemas.microsoft.com/office/drawing/2014/main" id="{ED7F1A55-8F9D-47D7-8787-C659EBA441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0" y="2211186"/>
            <a:ext cx="4419600" cy="838659"/>
          </a:xfrm>
        </p:spPr>
      </p:pic>
      <p:pic>
        <p:nvPicPr>
          <p:cNvPr id="4" name="תמונה 3">
            <a:extLst>
              <a:ext uri="{FF2B5EF4-FFF2-40B4-BE49-F238E27FC236}">
                <a16:creationId xmlns:a16="http://schemas.microsoft.com/office/drawing/2014/main" id="{64F304D2-DA37-4D75-8833-BEB0EB3B9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285" y="3283527"/>
            <a:ext cx="5735783" cy="3380508"/>
          </a:xfrm>
          <a:prstGeom prst="rect">
            <a:avLst/>
          </a:prstGeom>
        </p:spPr>
      </p:pic>
    </p:spTree>
    <p:extLst>
      <p:ext uri="{BB962C8B-B14F-4D97-AF65-F5344CB8AC3E}">
        <p14:creationId xmlns:p14="http://schemas.microsoft.com/office/powerpoint/2010/main" val="447429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A502EAE-64A6-4AD4-873B-2515257E634D}"/>
              </a:ext>
            </a:extLst>
          </p:cNvPr>
          <p:cNvSpPr>
            <a:spLocks noGrp="1"/>
          </p:cNvSpPr>
          <p:nvPr>
            <p:ph type="title"/>
          </p:nvPr>
        </p:nvSpPr>
        <p:spPr>
          <a:xfrm>
            <a:off x="838200" y="365125"/>
            <a:ext cx="10515600" cy="1580053"/>
          </a:xfrm>
        </p:spPr>
        <p:txBody>
          <a:bodyPr>
            <a:noAutofit/>
          </a:bodyPr>
          <a:lstStyle/>
          <a:p>
            <a:pPr algn="l" rtl="0">
              <a:lnSpc>
                <a:spcPct val="107000"/>
              </a:lnSpc>
              <a:spcAft>
                <a:spcPts val="800"/>
              </a:spcAft>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A map titled “Map of Palestine and the Levant” in which Palestine appears as a sovereign state, instead of the State of Israel, next to Lebanon, Syria and Jordan.</a:t>
            </a:r>
            <a:br>
              <a:rPr lang="en-US" sz="2000" dirty="0">
                <a:effectLst/>
                <a:latin typeface="Calibri Light" panose="020F0302020204030204" pitchFamily="34" charset="0"/>
                <a:ea typeface="Calibri" panose="020F0502020204030204" pitchFamily="34" charset="0"/>
                <a:cs typeface="Calibri Light" panose="020F0302020204030204" pitchFamily="34" charset="0"/>
              </a:rPr>
            </a:br>
            <a:br>
              <a:rPr lang="en-US" sz="2000" dirty="0">
                <a:effectLst/>
                <a:latin typeface="Calibri Light" panose="020F0302020204030204" pitchFamily="34" charset="0"/>
                <a:ea typeface="Calibri" panose="020F0502020204030204" pitchFamily="34" charset="0"/>
                <a:cs typeface="Calibri Light" panose="020F0302020204030204" pitchFamily="34" charset="0"/>
              </a:rPr>
            </a:br>
            <a:r>
              <a:rPr lang="en-US" sz="2000" dirty="0">
                <a:effectLst/>
                <a:latin typeface="Calibri Light" panose="020F0302020204030204" pitchFamily="34" charset="0"/>
                <a:ea typeface="Calibri" panose="020F0502020204030204" pitchFamily="34" charset="0"/>
                <a:cs typeface="Calibri Light" panose="020F0302020204030204" pitchFamily="34" charset="0"/>
              </a:rPr>
              <a:t>(</a:t>
            </a:r>
            <a:r>
              <a:rPr lang="en-US" sz="2000" i="1" dirty="0">
                <a:effectLst/>
                <a:latin typeface="Calibri Light" panose="020F0302020204030204" pitchFamily="34" charset="0"/>
                <a:ea typeface="Calibri" panose="020F0502020204030204" pitchFamily="34" charset="0"/>
                <a:cs typeface="Calibri Light" panose="020F0302020204030204" pitchFamily="34" charset="0"/>
              </a:rPr>
              <a:t>Geography and Modern and Contemporary History of Palestine</a:t>
            </a:r>
            <a:r>
              <a:rPr lang="en-US" sz="2000" dirty="0">
                <a:effectLst/>
                <a:latin typeface="Calibri Light" panose="020F0302020204030204" pitchFamily="34" charset="0"/>
                <a:ea typeface="Calibri" panose="020F0502020204030204" pitchFamily="34" charset="0"/>
                <a:cs typeface="Calibri Light" panose="020F0302020204030204" pitchFamily="34" charset="0"/>
              </a:rPr>
              <a:t>, Grade 10, Part 1 (2020) p. 8)</a:t>
            </a:r>
            <a:br>
              <a:rPr lang="en-US" sz="2000" dirty="0">
                <a:effectLst/>
                <a:latin typeface="Calibri Light" panose="020F0302020204030204" pitchFamily="34" charset="0"/>
                <a:ea typeface="Calibri" panose="020F0502020204030204" pitchFamily="34" charset="0"/>
                <a:cs typeface="Calibri Light" panose="020F0302020204030204" pitchFamily="34" charset="0"/>
              </a:rPr>
            </a:br>
            <a:endParaRPr lang="he-IL" sz="2000" dirty="0">
              <a:latin typeface="Calibri Light" panose="020F0302020204030204" pitchFamily="34" charset="0"/>
              <a:cs typeface="Calibri Light" panose="020F0302020204030204" pitchFamily="34" charset="0"/>
            </a:endParaRPr>
          </a:p>
        </p:txBody>
      </p:sp>
      <p:pic>
        <p:nvPicPr>
          <p:cNvPr id="4" name="מציין מיקום תוכן 3">
            <a:extLst>
              <a:ext uri="{FF2B5EF4-FFF2-40B4-BE49-F238E27FC236}">
                <a16:creationId xmlns:a16="http://schemas.microsoft.com/office/drawing/2014/main" id="{4D3967C9-26BF-444F-974D-C4404512074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476" y="2128058"/>
            <a:ext cx="4405745" cy="4578683"/>
          </a:xfrm>
          <a:prstGeom prst="rect">
            <a:avLst/>
          </a:prstGeom>
          <a:noFill/>
          <a:ln>
            <a:noFill/>
          </a:ln>
        </p:spPr>
      </p:pic>
    </p:spTree>
    <p:extLst>
      <p:ext uri="{BB962C8B-B14F-4D97-AF65-F5344CB8AC3E}">
        <p14:creationId xmlns:p14="http://schemas.microsoft.com/office/powerpoint/2010/main" val="379510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E29F00-BCD2-4D74-A978-B032CCD54B51}"/>
              </a:ext>
            </a:extLst>
          </p:cNvPr>
          <p:cNvSpPr>
            <a:spLocks noGrp="1"/>
          </p:cNvSpPr>
          <p:nvPr>
            <p:ph type="title"/>
          </p:nvPr>
        </p:nvSpPr>
        <p:spPr>
          <a:xfrm>
            <a:off x="838200" y="365125"/>
            <a:ext cx="10515600" cy="3063875"/>
          </a:xfrm>
        </p:spPr>
        <p:txBody>
          <a:bodyPr>
            <a:normAutofit/>
          </a:bodyPr>
          <a:lstStyle/>
          <a:p>
            <a:pPr algn="l" rtl="0"/>
            <a:r>
              <a:rPr lang="en-US" sz="2000" dirty="0"/>
              <a:t>The term “Zionist occupation” usually replaces the name “Israel” in the schoolbooks”:</a:t>
            </a:r>
            <a:br>
              <a:rPr lang="en-US" sz="2000" dirty="0"/>
            </a:br>
            <a:br>
              <a:rPr lang="en-US" sz="2000" dirty="0"/>
            </a:br>
            <a:r>
              <a:rPr lang="en-US" sz="2000" dirty="0"/>
              <a:t>“…The Arab armies withdrew from Palestine and the Rhodes Armistice was signed in 1949 separately between the Zionist occupation and each of Jordan, Egypt, Syria and Lebanon…”</a:t>
            </a:r>
            <a:br>
              <a:rPr lang="en-US" sz="2000" dirty="0"/>
            </a:br>
            <a:br>
              <a:rPr lang="en-US" sz="2000" dirty="0"/>
            </a:br>
            <a:r>
              <a:rPr lang="en-US" sz="2000" dirty="0"/>
              <a:t>(</a:t>
            </a:r>
            <a:r>
              <a:rPr lang="en-US" sz="2000" i="1" dirty="0"/>
              <a:t>Geography and Modern and Contemporary History of Palestine</a:t>
            </a:r>
            <a:r>
              <a:rPr lang="en-US" sz="2000" dirty="0"/>
              <a:t>, Grade 10, Part 2 (2020) p. 7)</a:t>
            </a:r>
            <a:br>
              <a:rPr lang="en-US" dirty="0"/>
            </a:br>
            <a:endParaRPr lang="he-IL" sz="1800" dirty="0"/>
          </a:p>
        </p:txBody>
      </p:sp>
      <p:pic>
        <p:nvPicPr>
          <p:cNvPr id="6" name="מציין מיקום תוכן 5">
            <a:extLst>
              <a:ext uri="{FF2B5EF4-FFF2-40B4-BE49-F238E27FC236}">
                <a16:creationId xmlns:a16="http://schemas.microsoft.com/office/drawing/2014/main" id="{88CB44E7-FD1C-4414-A927-50128A3CE0D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4400" y="3860801"/>
            <a:ext cx="8051800" cy="1206500"/>
          </a:xfrm>
          <a:prstGeom prst="rect">
            <a:avLst/>
          </a:prstGeom>
          <a:noFill/>
          <a:ln>
            <a:noFill/>
          </a:ln>
        </p:spPr>
      </p:pic>
    </p:spTree>
    <p:extLst>
      <p:ext uri="{BB962C8B-B14F-4D97-AF65-F5344CB8AC3E}">
        <p14:creationId xmlns:p14="http://schemas.microsoft.com/office/powerpoint/2010/main" val="2681698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49C0AE0-FA06-4119-9A04-5984BEC228E5}"/>
              </a:ext>
            </a:extLst>
          </p:cNvPr>
          <p:cNvSpPr>
            <a:spLocks noGrp="1"/>
          </p:cNvSpPr>
          <p:nvPr>
            <p:ph type="title"/>
          </p:nvPr>
        </p:nvSpPr>
        <p:spPr>
          <a:xfrm>
            <a:off x="838200" y="58189"/>
            <a:ext cx="10515600" cy="3449782"/>
          </a:xfrm>
        </p:spPr>
        <p:txBody>
          <a:bodyPr>
            <a:normAutofit fontScale="90000"/>
          </a:bodyPr>
          <a:lstStyle/>
          <a:p>
            <a:pPr algn="l" rtl="0">
              <a:lnSpc>
                <a:spcPct val="107000"/>
              </a:lnSpc>
              <a:spcAft>
                <a:spcPts val="800"/>
              </a:spcAft>
            </a:pPr>
            <a:br>
              <a:rPr lang="he-IL" sz="2000" dirty="0">
                <a:latin typeface="Calibri" panose="020F0502020204030204" pitchFamily="34" charset="0"/>
                <a:ea typeface="Calibri" panose="020F0502020204030204" pitchFamily="34" charset="0"/>
                <a:cs typeface="Arial" panose="020B0604020202020204" pitchFamily="34" charset="0"/>
              </a:rPr>
            </a:br>
            <a:br>
              <a:rPr lang="en-US" sz="2000" dirty="0">
                <a:latin typeface="Calibri" panose="020F0502020204030204" pitchFamily="34" charset="0"/>
                <a:ea typeface="Calibri" panose="020F0502020204030204" pitchFamily="34" charset="0"/>
                <a:cs typeface="Arial" panose="020B0604020202020204" pitchFamily="34" charset="0"/>
              </a:rPr>
            </a:br>
            <a:br>
              <a:rPr lang="en-US" sz="2000" dirty="0">
                <a:latin typeface="Calibri" panose="020F0502020204030204" pitchFamily="34" charset="0"/>
                <a:ea typeface="Calibri" panose="020F0502020204030204" pitchFamily="34" charset="0"/>
                <a:cs typeface="Arial" panose="020B0604020202020204" pitchFamily="34" charset="0"/>
              </a:rPr>
            </a:br>
            <a:r>
              <a:rPr lang="en-US" sz="1800" dirty="0">
                <a:ea typeface="Calibri" panose="020F0502020204030204" pitchFamily="34" charset="0"/>
                <a:cs typeface="Calibri Light" panose="020F0302020204030204" pitchFamily="34" charset="0"/>
              </a:rPr>
              <a:t>The term “the territories occupied in 1948” replaces in the schoolbooks the expression “Israeli [pre-1967] territory”: </a:t>
            </a:r>
            <a:br>
              <a:rPr lang="en-US" sz="1800" dirty="0">
                <a:ea typeface="Calibri" panose="020F0502020204030204" pitchFamily="34" charset="0"/>
                <a:cs typeface="Calibri Light" panose="020F0302020204030204" pitchFamily="34" charset="0"/>
              </a:rPr>
            </a:br>
            <a:br>
              <a:rPr lang="en-US" sz="1800" dirty="0">
                <a:ea typeface="Calibri" panose="020F0502020204030204" pitchFamily="34" charset="0"/>
                <a:cs typeface="Calibri Light" panose="020F0302020204030204" pitchFamily="34" charset="0"/>
              </a:rPr>
            </a:br>
            <a:r>
              <a:rPr lang="en-US" sz="1800" dirty="0">
                <a:ea typeface="Calibri" panose="020F0502020204030204" pitchFamily="34" charset="0"/>
                <a:cs typeface="Calibri Light" panose="020F0302020204030204" pitchFamily="34" charset="0"/>
              </a:rPr>
              <a:t>“The following chart clarifies the numbers of Palestinians in the year 2015 according to the Palestinian Statistics Center:</a:t>
            </a:r>
            <a:r>
              <a:rPr lang="en-US" sz="1800" dirty="0">
                <a:ea typeface="Calibri" panose="020F0502020204030204" pitchFamily="34" charset="0"/>
                <a:cs typeface="Arial" panose="020B0604020202020204" pitchFamily="34" charset="0"/>
              </a:rPr>
              <a:t> </a:t>
            </a:r>
            <a:br>
              <a:rPr lang="he-IL" sz="1800" dirty="0">
                <a:ea typeface="Calibri" panose="020F0502020204030204" pitchFamily="34" charset="0"/>
                <a:cs typeface="Arial" panose="020B0604020202020204" pitchFamily="34" charset="0"/>
              </a:rPr>
            </a:br>
            <a:r>
              <a:rPr lang="en-US" sz="1800" u="sng" dirty="0">
                <a:ea typeface="Calibri" panose="020F0502020204030204" pitchFamily="34" charset="0"/>
                <a:cs typeface="Calibri Light" panose="020F0302020204030204" pitchFamily="34" charset="0"/>
              </a:rPr>
              <a:t>Region</a:t>
            </a:r>
            <a:r>
              <a:rPr lang="en-US" sz="1800" dirty="0">
                <a:ea typeface="Calibri" panose="020F0502020204030204" pitchFamily="34" charset="0"/>
                <a:cs typeface="Calibri Light" panose="020F0302020204030204" pitchFamily="34" charset="0"/>
              </a:rPr>
              <a:t>							</a:t>
            </a:r>
            <a:r>
              <a:rPr lang="en-US" sz="1800" u="sng" dirty="0">
                <a:ea typeface="Calibri" panose="020F0502020204030204" pitchFamily="34" charset="0"/>
                <a:cs typeface="Calibri Light" panose="020F0302020204030204" pitchFamily="34" charset="0"/>
              </a:rPr>
              <a:t>Number of Inhabitants</a:t>
            </a:r>
            <a:br>
              <a:rPr lang="en-US" sz="1800" dirty="0">
                <a:effectLst/>
                <a:ea typeface="Calibri" panose="020F0502020204030204" pitchFamily="34" charset="0"/>
                <a:cs typeface="Arial" panose="020B0604020202020204" pitchFamily="34" charset="0"/>
              </a:rPr>
            </a:br>
            <a:r>
              <a:rPr lang="en-US" sz="1800" dirty="0">
                <a:ea typeface="Calibri" panose="020F0502020204030204" pitchFamily="34" charset="0"/>
                <a:cs typeface="Calibri Light" panose="020F0302020204030204" pitchFamily="34" charset="0"/>
              </a:rPr>
              <a:t>The West Bank and the Gaza Strip				4,750,000</a:t>
            </a:r>
            <a:br>
              <a:rPr lang="en-US" sz="1800" dirty="0">
                <a:ea typeface="Calibri" panose="020F0502020204030204" pitchFamily="34" charset="0"/>
                <a:cs typeface="Calibri Light" panose="020F0302020204030204" pitchFamily="34" charset="0"/>
              </a:rPr>
            </a:br>
            <a:r>
              <a:rPr lang="en-US" sz="1800" b="1" dirty="0">
                <a:ea typeface="Calibri" panose="020F0502020204030204" pitchFamily="34" charset="0"/>
                <a:cs typeface="Calibri Light" panose="020F0302020204030204" pitchFamily="34" charset="0"/>
              </a:rPr>
              <a:t>Inside the territories occupied in 1948</a:t>
            </a:r>
            <a:r>
              <a:rPr lang="en-US" sz="1800" dirty="0">
                <a:ea typeface="Calibri" panose="020F0502020204030204" pitchFamily="34" charset="0"/>
                <a:cs typeface="Calibri Light" panose="020F0302020204030204" pitchFamily="34" charset="0"/>
              </a:rPr>
              <a:t>				1,470,000</a:t>
            </a:r>
            <a:br>
              <a:rPr lang="en-US" sz="1800" dirty="0">
                <a:effectLst/>
                <a:ea typeface="Calibri" panose="020F0502020204030204" pitchFamily="34" charset="0"/>
                <a:cs typeface="Arial" panose="020B0604020202020204" pitchFamily="34" charset="0"/>
              </a:rPr>
            </a:br>
            <a:r>
              <a:rPr lang="en-US" sz="1800" dirty="0">
                <a:effectLst/>
                <a:ea typeface="Calibri" panose="020F0502020204030204" pitchFamily="34" charset="0"/>
                <a:cs typeface="Calibri Light" panose="020F0302020204030204" pitchFamily="34" charset="0"/>
              </a:rPr>
              <a:t>In the Arab states						5,460,000</a:t>
            </a:r>
            <a:r>
              <a:rPr lang="he-IL" sz="1800" dirty="0">
                <a:effectLst/>
                <a:ea typeface="Calibri" panose="020F0502020204030204" pitchFamily="34" charset="0"/>
                <a:cs typeface="Times New Roman" panose="02020603050405020304" pitchFamily="18" charset="0"/>
              </a:rPr>
              <a:t>			</a:t>
            </a:r>
            <a:br>
              <a:rPr lang="en-US" sz="1800" dirty="0">
                <a:effectLst/>
                <a:ea typeface="Calibri" panose="020F0502020204030204" pitchFamily="34" charset="0"/>
                <a:cs typeface="Arial" panose="020B0604020202020204" pitchFamily="34" charset="0"/>
              </a:rPr>
            </a:br>
            <a:r>
              <a:rPr lang="en-US" sz="1800" dirty="0">
                <a:ea typeface="Calibri" panose="020F0502020204030204" pitchFamily="34" charset="0"/>
                <a:cs typeface="Calibri Light" panose="020F0302020204030204" pitchFamily="34" charset="0"/>
              </a:rPr>
              <a:t>In the foreign states						   685,000</a:t>
            </a:r>
            <a:r>
              <a:rPr lang="he-IL" sz="1800" dirty="0">
                <a:effectLst/>
                <a:ea typeface="Calibri" panose="020F0502020204030204" pitchFamily="34" charset="0"/>
                <a:cs typeface="Times New Roman" panose="02020603050405020304" pitchFamily="18" charset="0"/>
              </a:rPr>
              <a:t>			</a:t>
            </a:r>
            <a:br>
              <a:rPr lang="en-US" sz="1800" dirty="0">
                <a:effectLst/>
                <a:ea typeface="Calibri" panose="020F0502020204030204" pitchFamily="34" charset="0"/>
                <a:cs typeface="Arial" panose="020B0604020202020204" pitchFamily="34" charset="0"/>
              </a:rPr>
            </a:br>
            <a:r>
              <a:rPr lang="en-US" sz="1800" dirty="0">
                <a:effectLst/>
                <a:ea typeface="Calibri" panose="020F0502020204030204" pitchFamily="34" charset="0"/>
                <a:cs typeface="Calibri Light" panose="020F0302020204030204" pitchFamily="34" charset="0"/>
              </a:rPr>
              <a:t>I will organize the regions where the Palestinians are found in a descending order according to the numbers of inhabitants:</a:t>
            </a:r>
            <a:r>
              <a:rPr lang="he-IL" sz="1800" dirty="0">
                <a:effectLst/>
                <a:ea typeface="Calibri" panose="020F0502020204030204" pitchFamily="34" charset="0"/>
                <a:cs typeface="Times New Roman" panose="02020603050405020304" pitchFamily="18" charset="0"/>
              </a:rPr>
              <a:t>	</a:t>
            </a:r>
            <a:br>
              <a:rPr lang="en-US" sz="1800" dirty="0">
                <a:effectLst/>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Calibri Light" panose="020F0302020204030204" pitchFamily="34" charset="0"/>
              </a:rPr>
              <a:t>[4 empty squares]”</a:t>
            </a:r>
            <a:br>
              <a:rPr lang="en-US" sz="1800" dirty="0">
                <a:effectLst/>
                <a:ea typeface="Calibri" panose="020F0502020204030204" pitchFamily="34" charset="0"/>
                <a:cs typeface="Calibri Light" panose="020F0302020204030204" pitchFamily="34" charset="0"/>
              </a:rPr>
            </a:br>
            <a:br>
              <a:rPr lang="en-US" sz="1800" dirty="0">
                <a:effectLst/>
                <a:ea typeface="Calibri" panose="020F0502020204030204" pitchFamily="34" charset="0"/>
                <a:cs typeface="Calibri Light" panose="020F0302020204030204" pitchFamily="34" charset="0"/>
              </a:rPr>
            </a:br>
            <a:r>
              <a:rPr lang="en-US" sz="1800" dirty="0">
                <a:effectLst/>
                <a:ea typeface="Calibri" panose="020F0502020204030204" pitchFamily="34" charset="0"/>
                <a:cs typeface="Calibri Light" panose="020F0302020204030204" pitchFamily="34" charset="0"/>
              </a:rPr>
              <a:t>(</a:t>
            </a:r>
            <a:r>
              <a:rPr lang="en-US" sz="1800" i="1" dirty="0">
                <a:effectLst/>
                <a:ea typeface="Calibri" panose="020F0502020204030204" pitchFamily="34" charset="0"/>
                <a:cs typeface="Calibri Light" panose="020F0302020204030204" pitchFamily="34" charset="0"/>
              </a:rPr>
              <a:t>Mathematics</a:t>
            </a:r>
            <a:r>
              <a:rPr lang="en-US" sz="1800" dirty="0">
                <a:effectLst/>
                <a:ea typeface="Calibri" panose="020F0502020204030204" pitchFamily="34" charset="0"/>
                <a:cs typeface="Calibri Light" panose="020F0302020204030204" pitchFamily="34" charset="0"/>
              </a:rPr>
              <a:t>, Grade 4, Part 1 (2020) p. 22. </a:t>
            </a:r>
            <a:r>
              <a:rPr lang="en-US" sz="1800" b="1" dirty="0">
                <a:effectLst/>
                <a:ea typeface="Calibri" panose="020F0502020204030204" pitchFamily="34" charset="0"/>
                <a:cs typeface="Calibri Light" panose="020F0302020204030204" pitchFamily="34" charset="0"/>
              </a:rPr>
              <a:t>Emphasis added</a:t>
            </a:r>
            <a:r>
              <a:rPr lang="en-US" sz="1800" dirty="0">
                <a:effectLst/>
                <a:ea typeface="Calibri" panose="020F0502020204030204" pitchFamily="34" charset="0"/>
                <a:cs typeface="Calibri Light" panose="020F0302020204030204" pitchFamily="34" charset="0"/>
              </a:rPr>
              <a:t>)</a:t>
            </a:r>
            <a:r>
              <a:rPr lang="he-IL" sz="1800" dirty="0">
                <a:effectLst/>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he-IL"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br>
              <a:rPr lang="he-IL"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1800" dirty="0"/>
          </a:p>
        </p:txBody>
      </p:sp>
      <p:pic>
        <p:nvPicPr>
          <p:cNvPr id="4" name="מציין מיקום תוכן 3">
            <a:extLst>
              <a:ext uri="{FF2B5EF4-FFF2-40B4-BE49-F238E27FC236}">
                <a16:creationId xmlns:a16="http://schemas.microsoft.com/office/drawing/2014/main" id="{A2C9EC88-112C-4D84-ABB5-F79DF9895CF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8100" y="3570316"/>
            <a:ext cx="4675800" cy="3287684"/>
          </a:xfrm>
          <a:prstGeom prst="rect">
            <a:avLst/>
          </a:prstGeom>
          <a:noFill/>
          <a:ln>
            <a:noFill/>
          </a:ln>
        </p:spPr>
      </p:pic>
    </p:spTree>
    <p:extLst>
      <p:ext uri="{BB962C8B-B14F-4D97-AF65-F5344CB8AC3E}">
        <p14:creationId xmlns:p14="http://schemas.microsoft.com/office/powerpoint/2010/main" val="118359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DE4469-333A-4F8D-8672-612E7FE82284}"/>
              </a:ext>
            </a:extLst>
          </p:cNvPr>
          <p:cNvSpPr>
            <a:spLocks noGrp="1"/>
          </p:cNvSpPr>
          <p:nvPr>
            <p:ph type="title"/>
          </p:nvPr>
        </p:nvSpPr>
        <p:spPr>
          <a:xfrm>
            <a:off x="838200" y="365125"/>
            <a:ext cx="10515600" cy="2708275"/>
          </a:xfrm>
        </p:spPr>
        <p:txBody>
          <a:bodyPr>
            <a:normAutofit/>
          </a:bodyPr>
          <a:lstStyle/>
          <a:p>
            <a:pPr algn="l" rtl="0"/>
            <a:r>
              <a:rPr lang="en-US" sz="2000" dirty="0">
                <a:cs typeface="Calibri Light" panose="020F0302020204030204" pitchFamily="34" charset="0"/>
              </a:rPr>
              <a:t>Israel and its inhabitants are considered a foreign colonialist entity:</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“I will compare the tragedy of the Indians, America’s original inhabitants, to the tragedy of the Palestinian people.”</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Social Studies</a:t>
            </a:r>
            <a:r>
              <a:rPr lang="en-US" sz="2000" dirty="0">
                <a:cs typeface="Calibri Light" panose="020F0302020204030204" pitchFamily="34" charset="0"/>
              </a:rPr>
              <a:t>, Grade 8, Part 2 (2020) p. 34)</a:t>
            </a:r>
            <a:br>
              <a:rPr lang="en-US" sz="2000" dirty="0"/>
            </a:br>
            <a:endParaRPr lang="he-IL" sz="2000" dirty="0"/>
          </a:p>
        </p:txBody>
      </p:sp>
      <p:pic>
        <p:nvPicPr>
          <p:cNvPr id="6" name="מציין מיקום תוכן 6">
            <a:extLst>
              <a:ext uri="{FF2B5EF4-FFF2-40B4-BE49-F238E27FC236}">
                <a16:creationId xmlns:a16="http://schemas.microsoft.com/office/drawing/2014/main" id="{D61E8E8C-D5A0-4045-8782-DC9E934218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0862" y="3236927"/>
            <a:ext cx="6010275" cy="3086100"/>
          </a:xfrm>
        </p:spPr>
      </p:pic>
    </p:spTree>
    <p:extLst>
      <p:ext uri="{BB962C8B-B14F-4D97-AF65-F5344CB8AC3E}">
        <p14:creationId xmlns:p14="http://schemas.microsoft.com/office/powerpoint/2010/main" val="68167826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4161</Words>
  <Application>Microsoft Office PowerPoint</Application>
  <PresentationFormat>מסך רחב</PresentationFormat>
  <Paragraphs>84</Paragraphs>
  <Slides>39</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39</vt:i4>
      </vt:variant>
    </vt:vector>
  </HeadingPairs>
  <TitlesOfParts>
    <vt:vector size="44" baseType="lpstr">
      <vt:lpstr>Arial</vt:lpstr>
      <vt:lpstr>Calibri</vt:lpstr>
      <vt:lpstr>Calibri Light</vt:lpstr>
      <vt:lpstr>Times New Roman</vt:lpstr>
      <vt:lpstr>ערכת נושא Office</vt:lpstr>
      <vt:lpstr>Jews, Israel and Peace in Textbooks Used in UNRWA Schools in the West Bank and Gaza</vt:lpstr>
      <vt:lpstr>Introduction</vt:lpstr>
      <vt:lpstr>מצגת של PowerPoint‏</vt:lpstr>
      <vt:lpstr>The Palestinian Authority describes itself as “the State of Palestine” and considers itself a full state under foreign occupation the boundaries of which are not restricted to the 1967 lines. The name “the State of Palestine”, not “the Palestinian Authority”, appears on the cover of all schoolbooks. The example here – the cover of an Arabic language textbook for grade 8, part 1, published in 2020 – shows the PA emblem with the inscription underneath saying “the State of Palestine; Ministry of Education and Higher Education” (marked by a red circle on top right).   </vt:lpstr>
      <vt:lpstr> “[Lesson] 2: Palestine is Arab and Muslim” The lesson presents a map titled “Map of the Arab Homeland” in which the whole country is painted red, with the name “Palestine” appearing next to it and the Palestinian flag is drawn above.  (National and Social Upbringing, Grade 4,  part 1 (2020) p. 8) </vt:lpstr>
      <vt:lpstr>A map titled “Map of Palestine and the Levant” in which Palestine appears as a sovereign state, instead of the State of Israel, next to Lebanon, Syria and Jordan.  (Geography and Modern and Contemporary History of Palestine, Grade 10, Part 1 (2020) p. 8) </vt:lpstr>
      <vt:lpstr>The term “Zionist occupation” usually replaces the name “Israel” in the schoolbooks”:  “…The Arab armies withdrew from Palestine and the Rhodes Armistice was signed in 1949 separately between the Zionist occupation and each of Jordan, Egypt, Syria and Lebanon…”  (Geography and Modern and Contemporary History of Palestine, Grade 10, Part 2 (2020) p. 7) </vt:lpstr>
      <vt:lpstr>   The term “the territories occupied in 1948” replaces in the schoolbooks the expression “Israeli [pre-1967] territory”:   “The following chart clarifies the numbers of Palestinians in the year 2015 according to the Palestinian Statistics Center:  Region       Number of Inhabitants The West Bank and the Gaza Strip    4,750,000 Inside the territories occupied in 1948    1,470,000 In the Arab states      5,460,000    In the foreign states         685,000    I will organize the regions where the Palestinians are found in a descending order according to the numbers of inhabitants:  [4 empty squares]”  (Mathematics, Grade 4, Part 1 (2020) p. 22. Emphasis added)       </vt:lpstr>
      <vt:lpstr>Israel and its inhabitants are considered a foreign colonialist entity:  “I will compare the tragedy of the Indians, America’s original inhabitants, to the tragedy of the Palestinian people.”  (Social Studies, Grade 8, Part 2 (2020) p. 34) </vt:lpstr>
      <vt:lpstr>  Denial of the country’s Jewish history:  “…[The occupier] has built for himself an artificial entity that derives its identity and the legitimacy of its existence from fairy tales, legends and phantasies and tried in various methods and ways to create living material evidence for these legends, or archaeological [and] architectural proofs that would attest to their correctness and authenticity, but in vain.”  (Arabic Language – the Academic Path, Grade 10, Part 2 (2020) p. 68)  </vt:lpstr>
      <vt:lpstr>   Denial of the existence of Jewish holy places in the country, including the Wailing Wall in Jerusalem (note that the photograph is cut in a way that “hides” the Jews who pray there):  “Al-Buraq Wall Illumination: The Al-Buraq Wall is thus named after Al-Buraq [the divine beast] that carried the Messenger [Muhammad] in the Nocturnal Journey [from the Mecca mosque to Al-Aqsa Mosque in Jerusalem according to Muslim belief]. Al-Buraq Wall is part of the western wall of Al-Aqsa Mosque. Al-Aqsa Mosque, including the wall, is a Palestinian land and the Muslims’ exclusive right.”  (Islamic Education, Grade 5, Part 1 (2020) p. 63)   </vt:lpstr>
      <vt:lpstr>Having been considered foreign settlers, the Jews in the country are not counted among its inhabitants and the cities they built, including Tel Aviv, are absent from the maps featured in textbooks that are used in UNRWA schools. The map shown here, titled “Map of Palestine”, does not show these cities at all, except for Eilat that appears under the Arabic name of the desolate place where it was later built – “Umm al-Rashrash”.  (Social Studies, Grade 6, Part 1 (2020) p. 6)  </vt:lpstr>
      <vt:lpstr> Hebrew – the language of the Jews in the country – is erased, literally, from a British Mandate coin reproduced in a mathematics textbook:  (Mathematics, Grade 6, Part 2 (2020) p. 65, and see the original coin on the left)    </vt:lpstr>
      <vt:lpstr>    The Jews’ historical and religious ties to Jerusalem are completely ignored:  “Jerusalem is an Arab city built by our Arab ancestors thousands of years ago. Jerusalem is a holy city among Muslims and Christians.”  (National and Social Upbringing, Grade 3, Part 1 (2020) p. 29)   </vt:lpstr>
      <vt:lpstr>  A short description of Jerusalem’s history with a huge 1,000 year-gap between the Jebusites and the Romans, namely, the Jewish historical period. The name “Jerusalem” itself, so common worldwide, is also ignored:   “The city of Jerusalem was known by the name Jebus, after the Arab Jebusites who built it 5,000 years ago. When the Romans occupied it, they called it by the name Aelia. Later, it came to be known as Al-Quds and Bayt al-Maqdis, after the Muslims conquered it at the hands of [Caliph] Umar Bin al-Khattab in the year 637…”  (Geography and Modern and Contemporary History of Palestine, Grade 10, Part 1 (2020) p. 43)   </vt:lpstr>
      <vt:lpstr>מצגת של PowerPoint‏</vt:lpstr>
      <vt:lpstr>מצגת של PowerPoint‏</vt:lpstr>
      <vt:lpstr> Zionists are demonized and accused of genocidal intentions towards the Palestinians:  “1. The Zionists have founded their entity on terror, extermination and colonialism. Let us explain that.”  (Arabic Language – Academic Path, Grade 10, Part 2 (2020) p. 28)   </vt:lpstr>
      <vt:lpstr>Jews are demonized as infidels and as the Devil’s aides:  “Where are the horsemen [who will ride] to Al-Aqsa [Mosque] to liberate it From the grip of infidelity, from the Devil’s aides?”  (Arabic Language, Grade 7, Part 1 (2020) p. 67) </vt:lpstr>
      <vt:lpstr>Jews are demonized as well outside the context of the conflict, as enemies of Prophet Muhammad and Islam in its early years, with attributed traits such as treachery and hostility, thus making them eternal enemies of Muslims today:  “But the Jews [in the city of Medina] did not respect the treaty [they had concluded with Muhammad] and resorted to all sorts of treachery, betrayal and hostility, which forced the Muslims to fight them.”  (Islamic Education, Grade 7, Part 1 (2020) p. 52)  </vt:lpstr>
      <vt:lpstr>Moreover, Jews are portrayed as enemies of all God’s prophets and, by extension, enemies of God Himself. The following is the first out of several lessons to be learned from the chapter about Jesus Christ (who is considered one of God’s prophets in Islam):     “1. Revealing the Children of Israel’s nature and their hostility to the prophets.”  (Islamic Education, Grade 9, Part 2 (2020) p. 21)       </vt:lpstr>
      <vt:lpstr>The next slide has been taken from a teacher’s guide. The teachers’ guides, printed in 2018, clearly show the indoctrination methods used, including the intensification of Jew-hatred.   Here we can see an example of a student evaluation sheet covering three items of which the last one (marked in red) talks about the reasons for massacres perpetrated by Jews against Arabs in 1948.  The highest grade is given to the student who connected the massacres to the Jewish religious thought!  A lesser grade was given to the student who connected the massacres to the Zionist thought.  The “unsatisfactory” grade was given to the student who wrote the reasons for the massacres but did not connect them to the Jewish or Zionist thought!    </vt:lpstr>
      <vt:lpstr>                                                 “Chart 2: Matrix of Accomplishment Levels [please read from right item to left] Unsatisfactory (1)  Satisfactory (2)  Good (3)             Subject Tested/Level of Accomplishment    …   …   …             … …   …   …             … [The student] defined  [The student] connected [The student] connected        Clarification of the Zionist gangs’ goal of correctly the Zionist  correctly the Zionist gangs’ accurately the perpetration   perpetrating massacres gangs’ goal of perpetrating thought to their perpetration of Zionist massacres to           massacres [but did not of massacres  Jewish religious thought connect that to Jewish or Zionist thought!]          (Teacher’s Guide, Geography and Modern and Contemporary History of Palestine, Grade 10 (2018) p. 164)          </vt:lpstr>
      <vt:lpstr>מצגת של PowerPoint‏</vt:lpstr>
      <vt:lpstr>   The only reference in the schoolbooks to the issue of peace with Israel is found in Arafat’s letter to Rabin prior to the signing of the Oslo Accords in 1993, given in a history textbook. But peace and co-existence with Israel are never advocated in any schoolbook throughout the entire curriculum. Following are the relevant excerpts from Arafat’s letter:  “…The Palestine Liberation Organization recognizes the State of Israel’s right to live in peace and security. The Organization accepts the UN Security Council’s resolutions Nos. 242 and 338. The Organization commits itself to the peace process in the Middle East and to the peaceful resolution of the conflict between the two parties and declares that all the political issues related to the permanent situation will be solved through negotiations. Accordingly, the Organization denounces the use of terror and other violent actions…”  (Geography and Modern and Contemporary History of Palestine, Grade 10, Part 2 (2020) p. 77)    </vt:lpstr>
      <vt:lpstr>Instead of peace advocacy, the PA schoolbooks in UNRWA use call for a violent struggle for the liberation of Palestine in its entirety, as we shall see in the following slides. A hint of the war indoctrination is given in the Palestinian Authority’s national anthem that is learned in class:</vt:lpstr>
      <vt:lpstr>מצגת של PowerPoint‏</vt:lpstr>
      <vt:lpstr>The liberation struggle as depicted to grade 1 students:  (Our Beautiful Language, Grade 1, Part 2 (2020) p. 83)         </vt:lpstr>
      <vt:lpstr>This national struggle is given a religious character by using the traditional Islamic term “Jihad”:  “God urges the believers to Jihad and its financing and warns them against their being occupied with worldly life [matters] instead of [performing] the Jihad and financing it, for worldly life deceives the ones who are occupied with that and the believer should obey the orders of God and His Messenger [Muhammad] regarding that and refrain from disobeying Him, so that he would achieve the reward and credit on the Day of Resurrection.”  (Islamic Education, Grade 9, Part 1 (2020) p. 27)   </vt:lpstr>
      <vt:lpstr>PA textbooks in UNRWA’s schools also use the Islamic traditional ideal of martyrdom (Shahadah). The martyr (Shahid) gains, according to Islamic belief, much reward in Afterlife, including his marriage to 72 virgins. In the following example, taken from a teacher’s guide in the subject of art, this particular item is included among drawing options for the students (marked in red):  “Alternative suggestions: … 3. Drawing a Shahid’s wedding scene  …”  (Teacher’s guide, Art Education, Grade 6 (2017 – latest edition so far) p. 54)</vt:lpstr>
      <vt:lpstr>   The liberation of Palestine does not end at the 1967 lines. Haifa and Jaffa, two cities inside Israel’s pre-1967 territory, are included too:  “Let us sing:  Children of Palestine I am a lion cub*; I am a flower** We have given the soul to the Revolution*** Our forefathers built houses  For us in our free country [in the past] I am a lion cub; I am a flower We have carried the ember of the Revolution To Haifa, to Jaffa to Al-Aqsa [Mosque], to the [Dome of the] Rock”  *Lion cub – Male member of the Fatah youth movement **Flower – Female member of that movement ***Revolution – Fatah terrorist activity that began on 1.1.1965  (Our Beautiful Language, Grade 2, Part 1 (2020) p. 44. Emphasis added)  </vt:lpstr>
      <vt:lpstr>  Jaffa is considered a Palestinian occupied city that should be liberated, as said in a language exercise:  “2. It would be appropriate for Jaffa to return to our bosom.”  (Arabic Language, Grade 8, Part 2 (2019) p. 102) </vt:lpstr>
      <vt:lpstr>There is no room for Israel in free Palestine:  "FREE PALESTINE"  (Sciences and Life, Grade 3, Part 1 (2020) p. 65) </vt:lpstr>
      <vt:lpstr>the return of the 1948 refugees will be an integral part of the violent struggle for the full liberation of Palestine, in clear contrast to the UN 194 resolution that calls for the return of those refugees who would like to live in peace with their neighbors. The ending of a story about a refugee’s reminiscences emphasizes that:    “We shall return; we shall return with the soaring eagles; we shall return with the fiercely blowing wind; we shall return to the vineyard and the olive trees; we shall return in order to hoist the flag of Palestine next to the anemone flower on our green hills.”  (Arabic Language, Grade 5, Part 1 (2020) p. 84)  </vt:lpstr>
      <vt:lpstr>   Part of a poem titled “A Refugee’s Cry” stresses the same point:  “I am the owner of the great right and the one who makes the morrow out of it I shall retrieve it; I shall retrieve it as a precious and sovereign homeland I shall shake the world tomorrow and shall march as one army I have an appointment in my homeland and it is impossible that I forget the appointment”  (Arabic Language, Grade 5, Part 1 (2020) p. 86, and see among the accompanying questions: “The poet has determined the form of the return. Let us clarify it, as it appears in the poem.”)    </vt:lpstr>
      <vt:lpstr>Terror is part and parcel of the liberation struggle. Following is the first page of a 4-page lesson that exalts the female commander of the terrorist attack on a civilian bus on Israel’s Coastal Highway in 1978 in which more than thirty Israelis – men, women and children were murdered:  “Dalal al-Mughrabi ([by] the writing team)  In front of the text: Our Palestinian history is replete with many names of martyrs who have given their soul in sacrifice for the homeland. Among them [is] the martyr Dalal al-Mughrabi who has illustrated with her struggle a picture of challenging and bravery that have made her memory eternal in our hearts and minds. The text in front of us speaks of one aspect of her struggle path.”  (Arabic Language, Grade 5, Part 2 (2020) p. 51)  </vt:lpstr>
      <vt:lpstr>   A rare clear message answering the question: “What should be done with the Jews who will survive after the liberation of Palestine?” The answer: Extermination!  “We will sing and learn by heart:   The Land of the Noble Ones I swear! I shall sacrifice my blood in order to water the land of the noble ones And remove the usurper [Israel] from my country and exterminate the defeated remnants of the foreigners [in Arabic: ubid fulul al-ghuraba’] O, land of Al-Aqsa and the holy site [haram], O, cradle of pride and nobility Patience, patience, for victory is ours and dawn is peeping out of  darkness”  (Our Beautiful Language, Grade 3, Part 2 (2019) p. 66. Emphasis added)  This poem is sung in class (and see the next slide)   Note This poem has been replaced in the 2020 edition of this textbook by another one with no expressions of extermination, probably as a result of our criticism. But have the students stopped singing it in class?      </vt:lpstr>
      <vt:lpstr>  Screenshot of the beginning of a YouTube clip by “the Group of Palestine’s Teachers”. The inscription here says: “The song of ‘The Land of the Noble Ones’, Grade 3 Elementary, Music by Rabi’ Abu Bakr” The link to the clip: https://www.youtube.com/watch?v=Yan7tf3E6UU  And if it does not open, try this one: https://vimeo.com/390503872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הקטע המסומן בעיגול אדום ע"ג עטיפת ספר לימוד ערבית לכתה ח', סמסטר א', משנת 2020 מציג את סמל הרש"פ. הכיתוב מתחתיו אומר: "מדינת פלסטין משרד החינוך והחינוך הגבוה"</dc:title>
  <dc:creator>USER</dc:creator>
  <cp:lastModifiedBy>USER</cp:lastModifiedBy>
  <cp:revision>147</cp:revision>
  <dcterms:created xsi:type="dcterms:W3CDTF">2020-11-03T13:46:21Z</dcterms:created>
  <dcterms:modified xsi:type="dcterms:W3CDTF">2022-07-04T08:56:01Z</dcterms:modified>
</cp:coreProperties>
</file>